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81" r:id="rId2"/>
    <p:sldId id="307" r:id="rId3"/>
    <p:sldId id="306" r:id="rId4"/>
    <p:sldId id="315" r:id="rId5"/>
    <p:sldId id="309" r:id="rId6"/>
    <p:sldId id="308" r:id="rId7"/>
    <p:sldId id="310" r:id="rId8"/>
    <p:sldId id="311" r:id="rId9"/>
    <p:sldId id="312" r:id="rId10"/>
    <p:sldId id="313" r:id="rId11"/>
    <p:sldId id="314" r:id="rId12"/>
    <p:sldId id="283" r:id="rId13"/>
    <p:sldId id="284" r:id="rId14"/>
    <p:sldId id="286" r:id="rId15"/>
    <p:sldId id="316" r:id="rId16"/>
    <p:sldId id="318" r:id="rId17"/>
    <p:sldId id="317" r:id="rId18"/>
    <p:sldId id="319" r:id="rId1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7375E"/>
    <a:srgbClr val="1F497D"/>
    <a:srgbClr val="59595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232" autoAdjust="0"/>
  </p:normalViewPr>
  <p:slideViewPr>
    <p:cSldViewPr>
      <p:cViewPr>
        <p:scale>
          <a:sx n="130" d="100"/>
          <a:sy n="130" d="100"/>
        </p:scale>
        <p:origin x="1230" y="222"/>
      </p:cViewPr>
      <p:guideLst>
        <p:guide orient="horz" pos="2160"/>
        <p:guide pos="2880"/>
      </p:guideLst>
    </p:cSldViewPr>
  </p:slideViewPr>
  <p:notesTextViewPr>
    <p:cViewPr>
      <p:scale>
        <a:sx n="1" d="1"/>
        <a:sy n="1" d="1"/>
      </p:scale>
      <p:origin x="0" y="0"/>
    </p:cViewPr>
  </p:notesTextViewPr>
  <p:sorterViewPr>
    <p:cViewPr>
      <p:scale>
        <a:sx n="100" d="100"/>
        <a:sy n="100" d="100"/>
      </p:scale>
      <p:origin x="0" y="1200"/>
    </p:cViewPr>
  </p:sorterViewPr>
  <p:notesViewPr>
    <p:cSldViewPr>
      <p:cViewPr varScale="1">
        <p:scale>
          <a:sx n="72" d="100"/>
          <a:sy n="72" d="100"/>
        </p:scale>
        <p:origin x="-2220" y="-120"/>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e8\Dropbox\ESRC\Communication\Papers\Royal%20Economic%20Society\tax%20devolution%20tabl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GB"/>
  <c:chart>
    <c:plotArea>
      <c:layout/>
      <c:barChart>
        <c:barDir val="col"/>
        <c:grouping val="stacked"/>
        <c:ser>
          <c:idx val="0"/>
          <c:order val="0"/>
          <c:tx>
            <c:strRef>
              <c:f>Sheet4!$A$2</c:f>
              <c:strCache>
                <c:ptCount val="1"/>
                <c:pt idx="0">
                  <c:v>Health</c:v>
                </c:pt>
              </c:strCache>
            </c:strRef>
          </c:tx>
          <c:dLbls>
            <c:txPr>
              <a:bodyPr/>
              <a:lstStyle/>
              <a:p>
                <a:pPr>
                  <a:defRPr>
                    <a:solidFill>
                      <a:schemeClr val="bg1"/>
                    </a:solidFill>
                  </a:defRPr>
                </a:pPr>
                <a:endParaRPr lang="en-US"/>
              </a:p>
            </c:txPr>
            <c:showSerName val="1"/>
          </c:dLbls>
          <c:cat>
            <c:strRef>
              <c:f>Sheet4!$B$1:$D$1</c:f>
              <c:strCache>
                <c:ptCount val="3"/>
                <c:pt idx="0">
                  <c:v>Devolved spending</c:v>
                </c:pt>
                <c:pt idx="2">
                  <c:v>Devolved taxes</c:v>
                </c:pt>
              </c:strCache>
            </c:strRef>
          </c:cat>
          <c:val>
            <c:numRef>
              <c:f>Sheet4!$B$2:$D$2</c:f>
              <c:numCache>
                <c:formatCode>General</c:formatCode>
                <c:ptCount val="3"/>
                <c:pt idx="0">
                  <c:v>11.687900000000001</c:v>
                </c:pt>
              </c:numCache>
            </c:numRef>
          </c:val>
        </c:ser>
        <c:ser>
          <c:idx val="1"/>
          <c:order val="1"/>
          <c:tx>
            <c:strRef>
              <c:f>Sheet4!$A$3</c:f>
              <c:strCache>
                <c:ptCount val="1"/>
                <c:pt idx="0">
                  <c:v>Local govt</c:v>
                </c:pt>
              </c:strCache>
            </c:strRef>
          </c:tx>
          <c:dLbls>
            <c:txPr>
              <a:bodyPr/>
              <a:lstStyle/>
              <a:p>
                <a:pPr>
                  <a:defRPr>
                    <a:solidFill>
                      <a:schemeClr val="bg1"/>
                    </a:solidFill>
                  </a:defRPr>
                </a:pPr>
                <a:endParaRPr lang="en-US"/>
              </a:p>
            </c:txPr>
            <c:showSerName val="1"/>
          </c:dLbls>
          <c:cat>
            <c:strRef>
              <c:f>Sheet4!$B$1:$D$1</c:f>
              <c:strCache>
                <c:ptCount val="3"/>
                <c:pt idx="0">
                  <c:v>Devolved spending</c:v>
                </c:pt>
                <c:pt idx="2">
                  <c:v>Devolved taxes</c:v>
                </c:pt>
              </c:strCache>
            </c:strRef>
          </c:cat>
          <c:val>
            <c:numRef>
              <c:f>Sheet4!$B$3:$D$3</c:f>
              <c:numCache>
                <c:formatCode>General</c:formatCode>
                <c:ptCount val="3"/>
                <c:pt idx="0">
                  <c:v>11.153800000000002</c:v>
                </c:pt>
              </c:numCache>
            </c:numRef>
          </c:val>
        </c:ser>
        <c:ser>
          <c:idx val="2"/>
          <c:order val="2"/>
          <c:tx>
            <c:strRef>
              <c:f>Sheet4!$A$4</c:f>
              <c:strCache>
                <c:ptCount val="1"/>
                <c:pt idx="0">
                  <c:v>Economic dev.</c:v>
                </c:pt>
              </c:strCache>
            </c:strRef>
          </c:tx>
          <c:dLbls>
            <c:txPr>
              <a:bodyPr/>
              <a:lstStyle/>
              <a:p>
                <a:pPr>
                  <a:defRPr>
                    <a:solidFill>
                      <a:schemeClr val="bg1"/>
                    </a:solidFill>
                  </a:defRPr>
                </a:pPr>
                <a:endParaRPr lang="en-US"/>
              </a:p>
            </c:txPr>
            <c:showSerName val="1"/>
          </c:dLbls>
          <c:cat>
            <c:strRef>
              <c:f>Sheet4!$B$1:$D$1</c:f>
              <c:strCache>
                <c:ptCount val="3"/>
                <c:pt idx="0">
                  <c:v>Devolved spending</c:v>
                </c:pt>
                <c:pt idx="2">
                  <c:v>Devolved taxes</c:v>
                </c:pt>
              </c:strCache>
            </c:strRef>
          </c:cat>
          <c:val>
            <c:numRef>
              <c:f>Sheet4!$B$4:$D$4</c:f>
              <c:numCache>
                <c:formatCode>General</c:formatCode>
                <c:ptCount val="3"/>
                <c:pt idx="0">
                  <c:v>3.6842000000000001</c:v>
                </c:pt>
              </c:numCache>
            </c:numRef>
          </c:val>
        </c:ser>
        <c:ser>
          <c:idx val="3"/>
          <c:order val="3"/>
          <c:tx>
            <c:strRef>
              <c:f>Sheet4!$A$5</c:f>
              <c:strCache>
                <c:ptCount val="1"/>
                <c:pt idx="0">
                  <c:v>Education</c:v>
                </c:pt>
              </c:strCache>
            </c:strRef>
          </c:tx>
          <c:dLbls>
            <c:txPr>
              <a:bodyPr/>
              <a:lstStyle/>
              <a:p>
                <a:pPr>
                  <a:defRPr>
                    <a:solidFill>
                      <a:schemeClr val="bg1"/>
                    </a:solidFill>
                  </a:defRPr>
                </a:pPr>
                <a:endParaRPr lang="en-US"/>
              </a:p>
            </c:txPr>
            <c:showSerName val="1"/>
          </c:dLbls>
          <c:cat>
            <c:strRef>
              <c:f>Sheet4!$B$1:$D$1</c:f>
              <c:strCache>
                <c:ptCount val="3"/>
                <c:pt idx="0">
                  <c:v>Devolved spending</c:v>
                </c:pt>
                <c:pt idx="2">
                  <c:v>Devolved taxes</c:v>
                </c:pt>
              </c:strCache>
            </c:strRef>
          </c:cat>
          <c:val>
            <c:numRef>
              <c:f>Sheet4!$B$5:$D$5</c:f>
              <c:numCache>
                <c:formatCode>General</c:formatCode>
                <c:ptCount val="3"/>
                <c:pt idx="0">
                  <c:v>2.6699000000000002</c:v>
                </c:pt>
              </c:numCache>
            </c:numRef>
          </c:val>
        </c:ser>
        <c:ser>
          <c:idx val="4"/>
          <c:order val="4"/>
          <c:tx>
            <c:strRef>
              <c:f>Sheet4!$A$6</c:f>
              <c:strCache>
                <c:ptCount val="1"/>
                <c:pt idx="0">
                  <c:v>Infrastructure</c:v>
                </c:pt>
              </c:strCache>
            </c:strRef>
          </c:tx>
          <c:dLbls>
            <c:txPr>
              <a:bodyPr/>
              <a:lstStyle/>
              <a:p>
                <a:pPr>
                  <a:defRPr>
                    <a:solidFill>
                      <a:schemeClr val="bg1"/>
                    </a:solidFill>
                  </a:defRPr>
                </a:pPr>
                <a:endParaRPr lang="en-US"/>
              </a:p>
            </c:txPr>
            <c:showSerName val="1"/>
          </c:dLbls>
          <c:cat>
            <c:strRef>
              <c:f>Sheet4!$B$1:$D$1</c:f>
              <c:strCache>
                <c:ptCount val="3"/>
                <c:pt idx="0">
                  <c:v>Devolved spending</c:v>
                </c:pt>
                <c:pt idx="2">
                  <c:v>Devolved taxes</c:v>
                </c:pt>
              </c:strCache>
            </c:strRef>
          </c:cat>
          <c:val>
            <c:numRef>
              <c:f>Sheet4!$B$6:$D$6</c:f>
              <c:numCache>
                <c:formatCode>General</c:formatCode>
                <c:ptCount val="3"/>
                <c:pt idx="0">
                  <c:v>2.2250000000000001</c:v>
                </c:pt>
              </c:numCache>
            </c:numRef>
          </c:val>
        </c:ser>
        <c:ser>
          <c:idx val="5"/>
          <c:order val="5"/>
          <c:tx>
            <c:strRef>
              <c:f>Sheet4!$A$7</c:f>
              <c:strCache>
                <c:ptCount val="1"/>
                <c:pt idx="0">
                  <c:v>Justice</c:v>
                </c:pt>
              </c:strCache>
            </c:strRef>
          </c:tx>
          <c:dLbls>
            <c:txPr>
              <a:bodyPr/>
              <a:lstStyle/>
              <a:p>
                <a:pPr>
                  <a:defRPr>
                    <a:solidFill>
                      <a:schemeClr val="bg1"/>
                    </a:solidFill>
                  </a:defRPr>
                </a:pPr>
                <a:endParaRPr lang="en-US"/>
              </a:p>
            </c:txPr>
            <c:showSerName val="1"/>
          </c:dLbls>
          <c:cat>
            <c:strRef>
              <c:f>Sheet4!$B$1:$D$1</c:f>
              <c:strCache>
                <c:ptCount val="3"/>
                <c:pt idx="0">
                  <c:v>Devolved spending</c:v>
                </c:pt>
                <c:pt idx="2">
                  <c:v>Devolved taxes</c:v>
                </c:pt>
              </c:strCache>
            </c:strRef>
          </c:cat>
          <c:val>
            <c:numRef>
              <c:f>Sheet4!$B$7:$D$7</c:f>
              <c:numCache>
                <c:formatCode>General</c:formatCode>
                <c:ptCount val="3"/>
                <c:pt idx="0">
                  <c:v>1.3440999999999999</c:v>
                </c:pt>
              </c:numCache>
            </c:numRef>
          </c:val>
        </c:ser>
        <c:ser>
          <c:idx val="6"/>
          <c:order val="6"/>
          <c:tx>
            <c:strRef>
              <c:f>Sheet4!$A$8</c:f>
              <c:strCache>
                <c:ptCount val="1"/>
                <c:pt idx="0">
                  <c:v>Environment</c:v>
                </c:pt>
              </c:strCache>
            </c:strRef>
          </c:tx>
          <c:dLbls>
            <c:txPr>
              <a:bodyPr/>
              <a:lstStyle/>
              <a:p>
                <a:pPr>
                  <a:defRPr>
                    <a:solidFill>
                      <a:schemeClr val="bg1"/>
                    </a:solidFill>
                  </a:defRPr>
                </a:pPr>
                <a:endParaRPr lang="en-US"/>
              </a:p>
            </c:txPr>
            <c:showSerName val="1"/>
          </c:dLbls>
          <c:cat>
            <c:strRef>
              <c:f>Sheet4!$B$1:$D$1</c:f>
              <c:strCache>
                <c:ptCount val="3"/>
                <c:pt idx="0">
                  <c:v>Devolved spending</c:v>
                </c:pt>
                <c:pt idx="2">
                  <c:v>Devolved taxes</c:v>
                </c:pt>
              </c:strCache>
            </c:strRef>
          </c:cat>
          <c:val>
            <c:numRef>
              <c:f>Sheet4!$B$8:$D$8</c:f>
              <c:numCache>
                <c:formatCode>General</c:formatCode>
                <c:ptCount val="3"/>
                <c:pt idx="0">
                  <c:v>0.53089999999999993</c:v>
                </c:pt>
              </c:numCache>
            </c:numRef>
          </c:val>
        </c:ser>
        <c:ser>
          <c:idx val="7"/>
          <c:order val="7"/>
          <c:tx>
            <c:strRef>
              <c:f>Sheet4!$A$9</c:f>
              <c:strCache>
                <c:ptCount val="1"/>
                <c:pt idx="0">
                  <c:v>Other</c:v>
                </c:pt>
              </c:strCache>
            </c:strRef>
          </c:tx>
          <c:dLbls>
            <c:txPr>
              <a:bodyPr/>
              <a:lstStyle/>
              <a:p>
                <a:pPr>
                  <a:defRPr>
                    <a:solidFill>
                      <a:schemeClr val="bg1"/>
                    </a:solidFill>
                  </a:defRPr>
                </a:pPr>
                <a:endParaRPr lang="en-US"/>
              </a:p>
            </c:txPr>
            <c:showSerName val="1"/>
          </c:dLbls>
          <c:cat>
            <c:strRef>
              <c:f>Sheet4!$B$1:$D$1</c:f>
              <c:strCache>
                <c:ptCount val="3"/>
                <c:pt idx="0">
                  <c:v>Devolved spending</c:v>
                </c:pt>
                <c:pt idx="2">
                  <c:v>Devolved taxes</c:v>
                </c:pt>
              </c:strCache>
            </c:strRef>
          </c:cat>
          <c:val>
            <c:numRef>
              <c:f>Sheet4!$B$9:$D$9</c:f>
              <c:numCache>
                <c:formatCode>General</c:formatCode>
                <c:ptCount val="3"/>
                <c:pt idx="0">
                  <c:v>0.66260000000000074</c:v>
                </c:pt>
              </c:numCache>
            </c:numRef>
          </c:val>
        </c:ser>
        <c:ser>
          <c:idx val="8"/>
          <c:order val="8"/>
          <c:tx>
            <c:strRef>
              <c:f>Sheet4!$A$10</c:f>
              <c:strCache>
                <c:ptCount val="1"/>
                <c:pt idx="0">
                  <c:v>Council tax</c:v>
                </c:pt>
              </c:strCache>
            </c:strRef>
          </c:tx>
          <c:dLbls>
            <c:showSerName val="1"/>
          </c:dLbls>
          <c:cat>
            <c:strRef>
              <c:f>Sheet4!$B$1:$D$1</c:f>
              <c:strCache>
                <c:ptCount val="3"/>
                <c:pt idx="0">
                  <c:v>Devolved spending</c:v>
                </c:pt>
                <c:pt idx="2">
                  <c:v>Devolved taxes</c:v>
                </c:pt>
              </c:strCache>
            </c:strRef>
          </c:cat>
          <c:val>
            <c:numRef>
              <c:f>Sheet4!$B$10:$D$10</c:f>
              <c:numCache>
                <c:formatCode>General</c:formatCode>
                <c:ptCount val="3"/>
                <c:pt idx="2">
                  <c:v>1.9870000000000001</c:v>
                </c:pt>
              </c:numCache>
            </c:numRef>
          </c:val>
        </c:ser>
        <c:ser>
          <c:idx val="9"/>
          <c:order val="9"/>
          <c:tx>
            <c:strRef>
              <c:f>Sheet4!$A$11</c:f>
              <c:strCache>
                <c:ptCount val="1"/>
                <c:pt idx="0">
                  <c:v>Business rates</c:v>
                </c:pt>
              </c:strCache>
            </c:strRef>
          </c:tx>
          <c:dLbls>
            <c:showSerName val="1"/>
          </c:dLbls>
          <c:cat>
            <c:strRef>
              <c:f>Sheet4!$B$1:$D$1</c:f>
              <c:strCache>
                <c:ptCount val="3"/>
                <c:pt idx="0">
                  <c:v>Devolved spending</c:v>
                </c:pt>
                <c:pt idx="2">
                  <c:v>Devolved taxes</c:v>
                </c:pt>
              </c:strCache>
            </c:strRef>
          </c:cat>
          <c:val>
            <c:numRef>
              <c:f>Sheet4!$B$11:$D$11</c:f>
              <c:numCache>
                <c:formatCode>General</c:formatCode>
                <c:ptCount val="3"/>
                <c:pt idx="2">
                  <c:v>1.9330000000000001</c:v>
                </c:pt>
              </c:numCache>
            </c:numRef>
          </c:val>
        </c:ser>
        <c:dLbls>
          <c:showVal val="1"/>
        </c:dLbls>
        <c:overlap val="100"/>
        <c:axId val="160160384"/>
        <c:axId val="160190848"/>
      </c:barChart>
      <c:catAx>
        <c:axId val="160160384"/>
        <c:scaling>
          <c:orientation val="minMax"/>
        </c:scaling>
        <c:axPos val="b"/>
        <c:tickLblPos val="nextTo"/>
        <c:txPr>
          <a:bodyPr/>
          <a:lstStyle/>
          <a:p>
            <a:pPr>
              <a:defRPr sz="1800" b="1"/>
            </a:pPr>
            <a:endParaRPr lang="en-US"/>
          </a:p>
        </c:txPr>
        <c:crossAx val="160190848"/>
        <c:crosses val="autoZero"/>
        <c:auto val="1"/>
        <c:lblAlgn val="ctr"/>
        <c:lblOffset val="100"/>
        <c:tickLblSkip val="1"/>
      </c:catAx>
      <c:valAx>
        <c:axId val="160190848"/>
        <c:scaling>
          <c:orientation val="minMax"/>
        </c:scaling>
        <c:axPos val="l"/>
        <c:majorGridlines>
          <c:spPr>
            <a:ln>
              <a:noFill/>
            </a:ln>
          </c:spPr>
        </c:majorGridlines>
        <c:title>
          <c:tx>
            <c:rich>
              <a:bodyPr rot="-5400000" vert="horz"/>
              <a:lstStyle/>
              <a:p>
                <a:pPr>
                  <a:defRPr/>
                </a:pPr>
                <a:r>
                  <a:rPr lang="en-US"/>
                  <a:t>Spend/ revenue (£bn)</a:t>
                </a:r>
              </a:p>
            </c:rich>
          </c:tx>
          <c:layout/>
        </c:title>
        <c:numFmt formatCode="#,##0_);\(#,##0\)" sourceLinked="0"/>
        <c:tickLblPos val="nextTo"/>
        <c:crossAx val="160160384"/>
        <c:crosses val="autoZero"/>
        <c:crossBetween val="between"/>
      </c:valAx>
    </c:plotArea>
    <c:plotVisOnly val="1"/>
    <c:dispBlanksAs val="gap"/>
  </c:chart>
  <c:spPr>
    <a:solidFill>
      <a:schemeClr val="bg1"/>
    </a:solidFill>
  </c:spPr>
  <c:txPr>
    <a:bodyPr/>
    <a:lstStyle/>
    <a:p>
      <a:pPr>
        <a:defRPr sz="12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endParaRPr lang="en-GB"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02435B3C-FDA5-43E8-8569-578BD4AFB340}" type="slidenum">
              <a:rPr lang="en-GB" smtClean="0"/>
              <a:pPr/>
              <a:t>‹#›</a:t>
            </a:fld>
            <a:endParaRPr lang="en-GB"/>
          </a:p>
        </p:txBody>
      </p:sp>
    </p:spTree>
    <p:extLst>
      <p:ext uri="{BB962C8B-B14F-4D97-AF65-F5344CB8AC3E}">
        <p14:creationId xmlns:p14="http://schemas.microsoft.com/office/powerpoint/2010/main" xmlns="" val="21744855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A6E154C-5F6C-41A2-A929-18CE51D4BC83}" type="datetimeFigureOut">
              <a:rPr lang="en-GB" smtClean="0"/>
              <a:pPr/>
              <a:t>17/03/2015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F67AC93A-E5B6-4B71-B9C6-078D3502DD37}" type="slidenum">
              <a:rPr lang="en-GB" smtClean="0"/>
              <a:pPr/>
              <a:t>‹#›</a:t>
            </a:fld>
            <a:endParaRPr lang="en-GB"/>
          </a:p>
        </p:txBody>
      </p:sp>
    </p:spTree>
    <p:extLst>
      <p:ext uri="{BB962C8B-B14F-4D97-AF65-F5344CB8AC3E}">
        <p14:creationId xmlns:p14="http://schemas.microsoft.com/office/powerpoint/2010/main" xmlns="" val="684282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7AC93A-E5B6-4B71-B9C6-078D3502DD37}" type="slidenum">
              <a:rPr lang="en-GB" smtClean="0"/>
              <a:pPr/>
              <a:t>5</a:t>
            </a:fld>
            <a:endParaRPr lang="en-GB"/>
          </a:p>
        </p:txBody>
      </p:sp>
    </p:spTree>
    <p:extLst>
      <p:ext uri="{BB962C8B-B14F-4D97-AF65-F5344CB8AC3E}">
        <p14:creationId xmlns:p14="http://schemas.microsoft.com/office/powerpoint/2010/main" xmlns="" val="10097639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7AC93A-E5B6-4B71-B9C6-078D3502DD37}" type="slidenum">
              <a:rPr lang="en-GB" smtClean="0"/>
              <a:pPr/>
              <a:t>17</a:t>
            </a:fld>
            <a:endParaRPr lang="en-GB"/>
          </a:p>
        </p:txBody>
      </p:sp>
    </p:spTree>
    <p:extLst>
      <p:ext uri="{BB962C8B-B14F-4D97-AF65-F5344CB8AC3E}">
        <p14:creationId xmlns:p14="http://schemas.microsoft.com/office/powerpoint/2010/main" xmlns="" val="1009763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7AC93A-E5B6-4B71-B9C6-078D3502DD37}" type="slidenum">
              <a:rPr lang="en-GB" smtClean="0"/>
              <a:pPr/>
              <a:t>6</a:t>
            </a:fld>
            <a:endParaRPr lang="en-GB"/>
          </a:p>
        </p:txBody>
      </p:sp>
    </p:spTree>
    <p:extLst>
      <p:ext uri="{BB962C8B-B14F-4D97-AF65-F5344CB8AC3E}">
        <p14:creationId xmlns:p14="http://schemas.microsoft.com/office/powerpoint/2010/main" xmlns="" val="1009763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7AC93A-E5B6-4B71-B9C6-078D3502DD37}" type="slidenum">
              <a:rPr lang="en-GB" smtClean="0"/>
              <a:pPr/>
              <a:t>7</a:t>
            </a:fld>
            <a:endParaRPr lang="en-GB"/>
          </a:p>
        </p:txBody>
      </p:sp>
    </p:spTree>
    <p:extLst>
      <p:ext uri="{BB962C8B-B14F-4D97-AF65-F5344CB8AC3E}">
        <p14:creationId xmlns:p14="http://schemas.microsoft.com/office/powerpoint/2010/main" xmlns="" val="1009763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Scottish revenue share will be 37%,</a:t>
            </a:r>
            <a:r>
              <a:rPr lang="en-GB" baseline="0" dirty="0" smtClean="0"/>
              <a:t> compared to 6% currently</a:t>
            </a:r>
            <a:endParaRPr lang="en-GB" dirty="0"/>
          </a:p>
        </p:txBody>
      </p:sp>
      <p:sp>
        <p:nvSpPr>
          <p:cNvPr id="4" name="Slide Number Placeholder 3"/>
          <p:cNvSpPr>
            <a:spLocks noGrp="1"/>
          </p:cNvSpPr>
          <p:nvPr>
            <p:ph type="sldNum" sz="quarter" idx="10"/>
          </p:nvPr>
        </p:nvSpPr>
        <p:spPr/>
        <p:txBody>
          <a:bodyPr/>
          <a:lstStyle/>
          <a:p>
            <a:fld id="{F67AC93A-E5B6-4B71-B9C6-078D3502DD37}" type="slidenum">
              <a:rPr lang="en-GB" smtClean="0"/>
              <a:pPr/>
              <a:t>8</a:t>
            </a:fld>
            <a:endParaRPr lang="en-GB"/>
          </a:p>
        </p:txBody>
      </p:sp>
    </p:spTree>
    <p:extLst>
      <p:ext uri="{BB962C8B-B14F-4D97-AF65-F5344CB8AC3E}">
        <p14:creationId xmlns:p14="http://schemas.microsoft.com/office/powerpoint/2010/main" xmlns="" val="1009763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7AC93A-E5B6-4B71-B9C6-078D3502DD37}" type="slidenum">
              <a:rPr lang="en-GB" smtClean="0"/>
              <a:pPr/>
              <a:t>9</a:t>
            </a:fld>
            <a:endParaRPr lang="en-GB"/>
          </a:p>
        </p:txBody>
      </p:sp>
    </p:spTree>
    <p:extLst>
      <p:ext uri="{BB962C8B-B14F-4D97-AF65-F5344CB8AC3E}">
        <p14:creationId xmlns:p14="http://schemas.microsoft.com/office/powerpoint/2010/main" xmlns="" val="1009763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Newly devolved stuff is £2.6b plus already devolved CTB is £0.4bn. Total DWP spend in Scotland is £14.8b</a:t>
            </a:r>
            <a:r>
              <a:rPr lang="en-GB" baseline="0" dirty="0" smtClean="0"/>
              <a:t> (</a:t>
            </a:r>
            <a:r>
              <a:rPr lang="en-GB" baseline="0" dirty="0" err="1" smtClean="0"/>
              <a:t>inc</a:t>
            </a:r>
            <a:r>
              <a:rPr lang="en-GB" baseline="0" dirty="0" smtClean="0"/>
              <a:t> CTB) plus tax credits (not shown in graph) are £2.3bn. So SG will control £3bn welfare budget out of £17bn, i.e. 18%.</a:t>
            </a:r>
            <a:endParaRPr lang="en-GB" dirty="0"/>
          </a:p>
        </p:txBody>
      </p:sp>
      <p:sp>
        <p:nvSpPr>
          <p:cNvPr id="4" name="Slide Number Placeholder 3"/>
          <p:cNvSpPr>
            <a:spLocks noGrp="1"/>
          </p:cNvSpPr>
          <p:nvPr>
            <p:ph type="sldNum" sz="quarter" idx="10"/>
          </p:nvPr>
        </p:nvSpPr>
        <p:spPr/>
        <p:txBody>
          <a:bodyPr/>
          <a:lstStyle/>
          <a:p>
            <a:fld id="{F67AC93A-E5B6-4B71-B9C6-078D3502DD37}" type="slidenum">
              <a:rPr lang="en-GB" smtClean="0"/>
              <a:pPr/>
              <a:t>10</a:t>
            </a:fld>
            <a:endParaRPr lang="en-GB"/>
          </a:p>
        </p:txBody>
      </p:sp>
    </p:spTree>
    <p:extLst>
      <p:ext uri="{BB962C8B-B14F-4D97-AF65-F5344CB8AC3E}">
        <p14:creationId xmlns:p14="http://schemas.microsoft.com/office/powerpoint/2010/main" xmlns="" val="1009763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7AC93A-E5B6-4B71-B9C6-078D3502DD37}" type="slidenum">
              <a:rPr lang="en-GB" smtClean="0"/>
              <a:pPr/>
              <a:t>11</a:t>
            </a:fld>
            <a:endParaRPr lang="en-GB"/>
          </a:p>
        </p:txBody>
      </p:sp>
    </p:spTree>
    <p:extLst>
      <p:ext uri="{BB962C8B-B14F-4D97-AF65-F5344CB8AC3E}">
        <p14:creationId xmlns:p14="http://schemas.microsoft.com/office/powerpoint/2010/main" xmlns="" val="10097639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7AC93A-E5B6-4B71-B9C6-078D3502DD37}" type="slidenum">
              <a:rPr lang="en-GB" smtClean="0"/>
              <a:pPr/>
              <a:t>15</a:t>
            </a:fld>
            <a:endParaRPr lang="en-GB"/>
          </a:p>
        </p:txBody>
      </p:sp>
    </p:spTree>
    <p:extLst>
      <p:ext uri="{BB962C8B-B14F-4D97-AF65-F5344CB8AC3E}">
        <p14:creationId xmlns:p14="http://schemas.microsoft.com/office/powerpoint/2010/main" xmlns="" val="1009763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7AC93A-E5B6-4B71-B9C6-078D3502DD37}" type="slidenum">
              <a:rPr lang="en-GB" smtClean="0"/>
              <a:pPr/>
              <a:t>16</a:t>
            </a:fld>
            <a:endParaRPr lang="en-GB"/>
          </a:p>
        </p:txBody>
      </p:sp>
    </p:spTree>
    <p:extLst>
      <p:ext uri="{BB962C8B-B14F-4D97-AF65-F5344CB8AC3E}">
        <p14:creationId xmlns:p14="http://schemas.microsoft.com/office/powerpoint/2010/main" xmlns="" val="10097639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lvl1pPr>
              <a:defRPr/>
            </a:lvl1pPr>
          </a:lstStyle>
          <a:p>
            <a:endParaRPr lang="en-GB"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Professor David Bell</a:t>
            </a:r>
          </a:p>
          <a:p>
            <a:r>
              <a:rPr lang="en-US" dirty="0" smtClean="0"/>
              <a:t>University of Stirling</a:t>
            </a:r>
            <a:endParaRPr lang="en-GB" dirty="0"/>
          </a:p>
        </p:txBody>
      </p:sp>
      <p:pic>
        <p:nvPicPr>
          <p:cNvPr id="4" name="Picture 9" descr="JPG RGB Small with Border"/>
          <p:cNvPicPr>
            <a:picLocks noChangeAspect="1" noChangeArrowheads="1"/>
          </p:cNvPicPr>
          <p:nvPr userDrawn="1"/>
        </p:nvPicPr>
        <p:blipFill>
          <a:blip r:embed="rId2" cstate="screen">
            <a:extLst>
              <a:ext uri="{28A0092B-C50C-407E-A947-70E740481C1C}">
                <a14:useLocalDpi xmlns:a14="http://schemas.microsoft.com/office/drawing/2010/main" xmlns=""/>
              </a:ext>
            </a:extLst>
          </a:blip>
          <a:srcRect/>
          <a:stretch>
            <a:fillRect/>
          </a:stretch>
        </p:blipFill>
        <p:spPr bwMode="auto">
          <a:xfrm>
            <a:off x="3995936" y="6020657"/>
            <a:ext cx="974924" cy="8058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4"/>
          <p:cNvPicPr>
            <a:picLocks noChangeAspect="1"/>
          </p:cNvPicPr>
          <p:nvPr userDrawn="1"/>
        </p:nvPicPr>
        <p:blipFill>
          <a:blip r:embed="rId3" cstate="print"/>
          <a:stretch>
            <a:fillRect/>
          </a:stretch>
        </p:blipFill>
        <p:spPr>
          <a:xfrm>
            <a:off x="5796136" y="5989825"/>
            <a:ext cx="835204" cy="836711"/>
          </a:xfrm>
          <a:prstGeom prst="rect">
            <a:avLst/>
          </a:prstGeom>
        </p:spPr>
      </p:pic>
      <p:pic>
        <p:nvPicPr>
          <p:cNvPr id="6" name="Picture 17"/>
          <p:cNvPicPr>
            <a:picLocks noChangeAspect="1" noChangeArrowheads="1"/>
          </p:cNvPicPr>
          <p:nvPr userDrawn="1"/>
        </p:nvPicPr>
        <p:blipFill>
          <a:blip r:embed="rId4" cstate="screen">
            <a:extLst>
              <a:ext uri="{28A0092B-C50C-407E-A947-70E740481C1C}">
                <a14:useLocalDpi xmlns:a14="http://schemas.microsoft.com/office/drawing/2010/main" xmlns=""/>
              </a:ext>
            </a:extLst>
          </a:blip>
          <a:srcRect/>
          <a:stretch>
            <a:fillRect/>
          </a:stretch>
        </p:blipFill>
        <p:spPr bwMode="auto">
          <a:xfrm>
            <a:off x="2123728" y="6082742"/>
            <a:ext cx="1152525" cy="650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77591394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1"/>
            <a:ext cx="2133600" cy="365125"/>
          </a:xfrm>
          <a:prstGeom prst="rect">
            <a:avLst/>
          </a:prstGeom>
        </p:spPr>
        <p:txBody>
          <a:bodyPr/>
          <a:lstStyle/>
          <a:p>
            <a:fld id="{C5AB2E54-1AAD-48D0-9B20-1343470A6F23}" type="datetimeFigureOut">
              <a:rPr lang="en-GB" smtClean="0"/>
              <a:pPr/>
              <a:t>17/03/2015</a:t>
            </a:fld>
            <a:endParaRPr lang="en-GB"/>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E7AEE7D4-D269-4885-9894-F9D76443B61F}" type="slidenum">
              <a:rPr lang="en-GB" smtClean="0"/>
              <a:pPr/>
              <a:t>‹#›</a:t>
            </a:fld>
            <a:endParaRPr lang="en-GB"/>
          </a:p>
        </p:txBody>
      </p:sp>
    </p:spTree>
    <p:extLst>
      <p:ext uri="{BB962C8B-B14F-4D97-AF65-F5344CB8AC3E}">
        <p14:creationId xmlns:p14="http://schemas.microsoft.com/office/powerpoint/2010/main" xmlns="" val="3961195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1"/>
            <a:ext cx="2133600" cy="365125"/>
          </a:xfrm>
          <a:prstGeom prst="rect">
            <a:avLst/>
          </a:prstGeom>
        </p:spPr>
        <p:txBody>
          <a:bodyPr/>
          <a:lstStyle/>
          <a:p>
            <a:fld id="{C5AB2E54-1AAD-48D0-9B20-1343470A6F23}" type="datetimeFigureOut">
              <a:rPr lang="en-GB" smtClean="0"/>
              <a:pPr/>
              <a:t>17/03/2015</a:t>
            </a:fld>
            <a:endParaRPr lang="en-GB"/>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E7AEE7D4-D269-4885-9894-F9D76443B61F}" type="slidenum">
              <a:rPr lang="en-GB" smtClean="0"/>
              <a:pPr/>
              <a:t>‹#›</a:t>
            </a:fld>
            <a:endParaRPr lang="en-GB"/>
          </a:p>
        </p:txBody>
      </p:sp>
    </p:spTree>
    <p:extLst>
      <p:ext uri="{BB962C8B-B14F-4D97-AF65-F5344CB8AC3E}">
        <p14:creationId xmlns:p14="http://schemas.microsoft.com/office/powerpoint/2010/main" xmlns="" val="2562182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498" y="20951"/>
            <a:ext cx="9076325" cy="882352"/>
          </a:xfrm>
        </p:spPr>
        <p:txBody>
          <a:bodyPr>
            <a:normAutofit/>
          </a:bodyPr>
          <a:lstStyle>
            <a:lvl1pPr algn="l">
              <a:defRPr sz="3000" baseline="0">
                <a:latin typeface="Calibri" panose="020F0502020204030204" pitchFamily="34" charset="0"/>
              </a:defRPr>
            </a:lvl1pPr>
          </a:lstStyle>
          <a:p>
            <a:endParaRPr lang="en-GB" dirty="0"/>
          </a:p>
        </p:txBody>
      </p:sp>
      <p:sp>
        <p:nvSpPr>
          <p:cNvPr id="3" name="Content Placeholder 2"/>
          <p:cNvSpPr>
            <a:spLocks noGrp="1"/>
          </p:cNvSpPr>
          <p:nvPr>
            <p:ph idx="1"/>
          </p:nvPr>
        </p:nvSpPr>
        <p:spPr>
          <a:xfrm>
            <a:off x="35496" y="908721"/>
            <a:ext cx="9108504" cy="4968552"/>
          </a:xfrm>
        </p:spPr>
        <p:txBody>
          <a:bodyPr/>
          <a:lstStyle>
            <a:lvl1pPr>
              <a:defRPr baseline="0">
                <a:latin typeface="Calibri" panose="020F0502020204030204" pitchFamily="34" charset="0"/>
              </a:defRPr>
            </a:lvl1pPr>
            <a:lvl2pPr>
              <a:defRPr baseline="0">
                <a:latin typeface="Calibri" panose="020F0502020204030204" pitchFamily="34" charset="0"/>
              </a:defRPr>
            </a:lvl2pPr>
            <a:lvl3pPr>
              <a:defRPr baseline="0">
                <a:latin typeface="Calibri" panose="020F0502020204030204" pitchFamily="34" charset="0"/>
              </a:defRPr>
            </a:lvl3pPr>
            <a:lvl4pPr>
              <a:defRPr baseline="0">
                <a:latin typeface="Calibri" panose="020F0502020204030204" pitchFamily="34" charset="0"/>
              </a:defRPr>
            </a:lvl4pPr>
            <a:lvl5pPr>
              <a:defRPr baseline="0">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Rectangle 7"/>
          <p:cNvSpPr/>
          <p:nvPr userDrawn="1"/>
        </p:nvSpPr>
        <p:spPr>
          <a:xfrm>
            <a:off x="0" y="6813955"/>
            <a:ext cx="9144000" cy="7258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9" descr="JPG RGB Small with Border"/>
          <p:cNvPicPr>
            <a:picLocks noChangeAspect="1" noChangeArrowheads="1"/>
          </p:cNvPicPr>
          <p:nvPr userDrawn="1"/>
        </p:nvPicPr>
        <p:blipFill>
          <a:blip r:embed="rId2" cstate="screen">
            <a:extLst>
              <a:ext uri="{28A0092B-C50C-407E-A947-70E740481C1C}">
                <a14:useLocalDpi xmlns:a14="http://schemas.microsoft.com/office/drawing/2010/main" xmlns=""/>
              </a:ext>
            </a:extLst>
          </a:blip>
          <a:srcRect/>
          <a:stretch>
            <a:fillRect/>
          </a:stretch>
        </p:blipFill>
        <p:spPr bwMode="auto">
          <a:xfrm>
            <a:off x="3995936" y="6020657"/>
            <a:ext cx="974924" cy="8058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5"/>
          <p:cNvPicPr>
            <a:picLocks noChangeAspect="1"/>
          </p:cNvPicPr>
          <p:nvPr userDrawn="1"/>
        </p:nvPicPr>
        <p:blipFill>
          <a:blip r:embed="rId3" cstate="print"/>
          <a:stretch>
            <a:fillRect/>
          </a:stretch>
        </p:blipFill>
        <p:spPr>
          <a:xfrm>
            <a:off x="5796136" y="5989825"/>
            <a:ext cx="835204" cy="836711"/>
          </a:xfrm>
          <a:prstGeom prst="rect">
            <a:avLst/>
          </a:prstGeom>
        </p:spPr>
      </p:pic>
      <p:pic>
        <p:nvPicPr>
          <p:cNvPr id="7" name="Picture 17"/>
          <p:cNvPicPr>
            <a:picLocks noChangeAspect="1" noChangeArrowheads="1"/>
          </p:cNvPicPr>
          <p:nvPr userDrawn="1"/>
        </p:nvPicPr>
        <p:blipFill>
          <a:blip r:embed="rId4" cstate="screen">
            <a:extLst>
              <a:ext uri="{28A0092B-C50C-407E-A947-70E740481C1C}">
                <a14:useLocalDpi xmlns:a14="http://schemas.microsoft.com/office/drawing/2010/main" xmlns=""/>
              </a:ext>
            </a:extLst>
          </a:blip>
          <a:srcRect/>
          <a:stretch>
            <a:fillRect/>
          </a:stretch>
        </p:blipFill>
        <p:spPr bwMode="auto">
          <a:xfrm>
            <a:off x="2123728" y="6082742"/>
            <a:ext cx="1152525" cy="650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2995880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pic>
        <p:nvPicPr>
          <p:cNvPr id="7" name="Picture 9" descr="JPG RGB Small with Border"/>
          <p:cNvPicPr>
            <a:picLocks noChangeAspect="1" noChangeArrowheads="1"/>
          </p:cNvPicPr>
          <p:nvPr userDrawn="1"/>
        </p:nvPicPr>
        <p:blipFill>
          <a:blip r:embed="rId2" cstate="screen">
            <a:extLst>
              <a:ext uri="{28A0092B-C50C-407E-A947-70E740481C1C}">
                <a14:useLocalDpi xmlns:a14="http://schemas.microsoft.com/office/drawing/2010/main" xmlns=""/>
              </a:ext>
            </a:extLst>
          </a:blip>
          <a:srcRect/>
          <a:stretch>
            <a:fillRect/>
          </a:stretch>
        </p:blipFill>
        <p:spPr bwMode="auto">
          <a:xfrm>
            <a:off x="3995936" y="6020657"/>
            <a:ext cx="974924" cy="8058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7"/>
          <p:cNvPicPr>
            <a:picLocks noChangeAspect="1"/>
          </p:cNvPicPr>
          <p:nvPr userDrawn="1"/>
        </p:nvPicPr>
        <p:blipFill>
          <a:blip r:embed="rId3" cstate="print"/>
          <a:stretch>
            <a:fillRect/>
          </a:stretch>
        </p:blipFill>
        <p:spPr>
          <a:xfrm>
            <a:off x="5796136" y="5989825"/>
            <a:ext cx="835204" cy="836711"/>
          </a:xfrm>
          <a:prstGeom prst="rect">
            <a:avLst/>
          </a:prstGeom>
        </p:spPr>
      </p:pic>
      <p:pic>
        <p:nvPicPr>
          <p:cNvPr id="9" name="Picture 17"/>
          <p:cNvPicPr>
            <a:picLocks noChangeAspect="1" noChangeArrowheads="1"/>
          </p:cNvPicPr>
          <p:nvPr userDrawn="1"/>
        </p:nvPicPr>
        <p:blipFill>
          <a:blip r:embed="rId4" cstate="screen">
            <a:extLst>
              <a:ext uri="{28A0092B-C50C-407E-A947-70E740481C1C}">
                <a14:useLocalDpi xmlns:a14="http://schemas.microsoft.com/office/drawing/2010/main" xmlns=""/>
              </a:ext>
            </a:extLst>
          </a:blip>
          <a:srcRect/>
          <a:stretch>
            <a:fillRect/>
          </a:stretch>
        </p:blipFill>
        <p:spPr bwMode="auto">
          <a:xfrm>
            <a:off x="2123728" y="6082742"/>
            <a:ext cx="1152525" cy="650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458303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04428" y="908720"/>
            <a:ext cx="4378970" cy="47525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4008" y="908720"/>
            <a:ext cx="4398640" cy="47525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8" name="Picture 9" descr="JPG RGB Small with Border"/>
          <p:cNvPicPr>
            <a:picLocks noChangeAspect="1" noChangeArrowheads="1"/>
          </p:cNvPicPr>
          <p:nvPr userDrawn="1"/>
        </p:nvPicPr>
        <p:blipFill>
          <a:blip r:embed="rId2" cstate="screen">
            <a:extLst>
              <a:ext uri="{28A0092B-C50C-407E-A947-70E740481C1C}">
                <a14:useLocalDpi xmlns:a14="http://schemas.microsoft.com/office/drawing/2010/main" xmlns=""/>
              </a:ext>
            </a:extLst>
          </a:blip>
          <a:srcRect/>
          <a:stretch>
            <a:fillRect/>
          </a:stretch>
        </p:blipFill>
        <p:spPr bwMode="auto">
          <a:xfrm>
            <a:off x="3995936" y="6020657"/>
            <a:ext cx="974924" cy="8058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8"/>
          <p:cNvPicPr>
            <a:picLocks noChangeAspect="1"/>
          </p:cNvPicPr>
          <p:nvPr userDrawn="1"/>
        </p:nvPicPr>
        <p:blipFill>
          <a:blip r:embed="rId3" cstate="print"/>
          <a:stretch>
            <a:fillRect/>
          </a:stretch>
        </p:blipFill>
        <p:spPr>
          <a:xfrm>
            <a:off x="5796136" y="5989825"/>
            <a:ext cx="835204" cy="836711"/>
          </a:xfrm>
          <a:prstGeom prst="rect">
            <a:avLst/>
          </a:prstGeom>
        </p:spPr>
      </p:pic>
      <p:pic>
        <p:nvPicPr>
          <p:cNvPr id="10" name="Picture 17"/>
          <p:cNvPicPr>
            <a:picLocks noChangeAspect="1" noChangeArrowheads="1"/>
          </p:cNvPicPr>
          <p:nvPr userDrawn="1"/>
        </p:nvPicPr>
        <p:blipFill>
          <a:blip r:embed="rId4" cstate="screen">
            <a:extLst>
              <a:ext uri="{28A0092B-C50C-407E-A947-70E740481C1C}">
                <a14:useLocalDpi xmlns:a14="http://schemas.microsoft.com/office/drawing/2010/main" xmlns=""/>
              </a:ext>
            </a:extLst>
          </a:blip>
          <a:srcRect/>
          <a:stretch>
            <a:fillRect/>
          </a:stretch>
        </p:blipFill>
        <p:spPr bwMode="auto">
          <a:xfrm>
            <a:off x="2123728" y="6082742"/>
            <a:ext cx="1152525" cy="650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156907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03634" y="908720"/>
            <a:ext cx="4252342"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03634" y="1556792"/>
            <a:ext cx="4252342" cy="410445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4008" y="908720"/>
            <a:ext cx="436862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4008" y="1556792"/>
            <a:ext cx="4368189" cy="410445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10" name="Picture 9" descr="JPG RGB Small with Border"/>
          <p:cNvPicPr>
            <a:picLocks noChangeAspect="1" noChangeArrowheads="1"/>
          </p:cNvPicPr>
          <p:nvPr userDrawn="1"/>
        </p:nvPicPr>
        <p:blipFill>
          <a:blip r:embed="rId2" cstate="screen">
            <a:extLst>
              <a:ext uri="{28A0092B-C50C-407E-A947-70E740481C1C}">
                <a14:useLocalDpi xmlns:a14="http://schemas.microsoft.com/office/drawing/2010/main" xmlns=""/>
              </a:ext>
            </a:extLst>
          </a:blip>
          <a:srcRect/>
          <a:stretch>
            <a:fillRect/>
          </a:stretch>
        </p:blipFill>
        <p:spPr bwMode="auto">
          <a:xfrm>
            <a:off x="3995936" y="6020657"/>
            <a:ext cx="974924" cy="8058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1" name="Picture 10"/>
          <p:cNvPicPr>
            <a:picLocks noChangeAspect="1"/>
          </p:cNvPicPr>
          <p:nvPr userDrawn="1"/>
        </p:nvPicPr>
        <p:blipFill>
          <a:blip r:embed="rId3" cstate="print"/>
          <a:stretch>
            <a:fillRect/>
          </a:stretch>
        </p:blipFill>
        <p:spPr>
          <a:xfrm>
            <a:off x="5796136" y="5989825"/>
            <a:ext cx="835204" cy="836711"/>
          </a:xfrm>
          <a:prstGeom prst="rect">
            <a:avLst/>
          </a:prstGeom>
        </p:spPr>
      </p:pic>
      <p:pic>
        <p:nvPicPr>
          <p:cNvPr id="12" name="Picture 17"/>
          <p:cNvPicPr>
            <a:picLocks noChangeAspect="1" noChangeArrowheads="1"/>
          </p:cNvPicPr>
          <p:nvPr userDrawn="1"/>
        </p:nvPicPr>
        <p:blipFill>
          <a:blip r:embed="rId4" cstate="screen">
            <a:extLst>
              <a:ext uri="{28A0092B-C50C-407E-A947-70E740481C1C}">
                <a14:useLocalDpi xmlns:a14="http://schemas.microsoft.com/office/drawing/2010/main" xmlns=""/>
              </a:ext>
            </a:extLst>
          </a:blip>
          <a:srcRect/>
          <a:stretch>
            <a:fillRect/>
          </a:stretch>
        </p:blipFill>
        <p:spPr bwMode="auto">
          <a:xfrm>
            <a:off x="2123728" y="6082742"/>
            <a:ext cx="1152525" cy="650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180918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7" name="Rectangle 6"/>
          <p:cNvSpPr/>
          <p:nvPr userDrawn="1"/>
        </p:nvSpPr>
        <p:spPr>
          <a:xfrm>
            <a:off x="0" y="6813955"/>
            <a:ext cx="9144000" cy="7258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9" descr="JPG RGB Small with Border"/>
          <p:cNvPicPr>
            <a:picLocks noChangeAspect="1" noChangeArrowheads="1"/>
          </p:cNvPicPr>
          <p:nvPr userDrawn="1"/>
        </p:nvPicPr>
        <p:blipFill>
          <a:blip r:embed="rId2" cstate="screen">
            <a:extLst>
              <a:ext uri="{28A0092B-C50C-407E-A947-70E740481C1C}">
                <a14:useLocalDpi xmlns:a14="http://schemas.microsoft.com/office/drawing/2010/main" xmlns=""/>
              </a:ext>
            </a:extLst>
          </a:blip>
          <a:srcRect/>
          <a:stretch>
            <a:fillRect/>
          </a:stretch>
        </p:blipFill>
        <p:spPr bwMode="auto">
          <a:xfrm>
            <a:off x="3995936" y="6020657"/>
            <a:ext cx="974924" cy="8058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4"/>
          <p:cNvPicPr>
            <a:picLocks noChangeAspect="1"/>
          </p:cNvPicPr>
          <p:nvPr userDrawn="1"/>
        </p:nvPicPr>
        <p:blipFill>
          <a:blip r:embed="rId3" cstate="print"/>
          <a:stretch>
            <a:fillRect/>
          </a:stretch>
        </p:blipFill>
        <p:spPr>
          <a:xfrm>
            <a:off x="5796136" y="5989825"/>
            <a:ext cx="835204" cy="836711"/>
          </a:xfrm>
          <a:prstGeom prst="rect">
            <a:avLst/>
          </a:prstGeom>
        </p:spPr>
      </p:pic>
      <p:pic>
        <p:nvPicPr>
          <p:cNvPr id="6" name="Picture 17"/>
          <p:cNvPicPr>
            <a:picLocks noChangeAspect="1" noChangeArrowheads="1"/>
          </p:cNvPicPr>
          <p:nvPr userDrawn="1"/>
        </p:nvPicPr>
        <p:blipFill>
          <a:blip r:embed="rId4" cstate="screen">
            <a:extLst>
              <a:ext uri="{28A0092B-C50C-407E-A947-70E740481C1C}">
                <a14:useLocalDpi xmlns:a14="http://schemas.microsoft.com/office/drawing/2010/main" xmlns=""/>
              </a:ext>
            </a:extLst>
          </a:blip>
          <a:srcRect/>
          <a:stretch>
            <a:fillRect/>
          </a:stretch>
        </p:blipFill>
        <p:spPr bwMode="auto">
          <a:xfrm>
            <a:off x="2123728" y="6082742"/>
            <a:ext cx="1152525" cy="650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73895914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Rectangle 5"/>
          <p:cNvSpPr/>
          <p:nvPr userDrawn="1"/>
        </p:nvSpPr>
        <p:spPr>
          <a:xfrm>
            <a:off x="0" y="6813955"/>
            <a:ext cx="9144000" cy="7258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9" descr="JPG RGB Small with Border"/>
          <p:cNvPicPr>
            <a:picLocks noChangeAspect="1" noChangeArrowheads="1"/>
          </p:cNvPicPr>
          <p:nvPr userDrawn="1"/>
        </p:nvPicPr>
        <p:blipFill>
          <a:blip r:embed="rId2" cstate="screen">
            <a:extLst>
              <a:ext uri="{28A0092B-C50C-407E-A947-70E740481C1C}">
                <a14:useLocalDpi xmlns:a14="http://schemas.microsoft.com/office/drawing/2010/main" xmlns=""/>
              </a:ext>
            </a:extLst>
          </a:blip>
          <a:srcRect/>
          <a:stretch>
            <a:fillRect/>
          </a:stretch>
        </p:blipFill>
        <p:spPr bwMode="auto">
          <a:xfrm>
            <a:off x="3995936" y="6020657"/>
            <a:ext cx="974924" cy="8058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Picture 9"/>
          <p:cNvPicPr>
            <a:picLocks noChangeAspect="1"/>
          </p:cNvPicPr>
          <p:nvPr userDrawn="1"/>
        </p:nvPicPr>
        <p:blipFill>
          <a:blip r:embed="rId3" cstate="print"/>
          <a:stretch>
            <a:fillRect/>
          </a:stretch>
        </p:blipFill>
        <p:spPr>
          <a:xfrm>
            <a:off x="5796136" y="5989825"/>
            <a:ext cx="835204" cy="836711"/>
          </a:xfrm>
          <a:prstGeom prst="rect">
            <a:avLst/>
          </a:prstGeom>
        </p:spPr>
      </p:pic>
      <p:pic>
        <p:nvPicPr>
          <p:cNvPr id="11" name="Picture 17"/>
          <p:cNvPicPr>
            <a:picLocks noChangeAspect="1" noChangeArrowheads="1"/>
          </p:cNvPicPr>
          <p:nvPr userDrawn="1"/>
        </p:nvPicPr>
        <p:blipFill>
          <a:blip r:embed="rId4" cstate="screen">
            <a:extLst>
              <a:ext uri="{28A0092B-C50C-407E-A947-70E740481C1C}">
                <a14:useLocalDpi xmlns:a14="http://schemas.microsoft.com/office/drawing/2010/main" xmlns=""/>
              </a:ext>
            </a:extLst>
          </a:blip>
          <a:srcRect/>
          <a:stretch>
            <a:fillRect/>
          </a:stretch>
        </p:blipFill>
        <p:spPr bwMode="auto">
          <a:xfrm>
            <a:off x="2123728" y="6082742"/>
            <a:ext cx="1152525" cy="650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867242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3"/>
            <a:ext cx="5111750" cy="55322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3"/>
            <a:ext cx="3008313" cy="43701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9" descr="JPG RGB Small with Border"/>
          <p:cNvPicPr>
            <a:picLocks noChangeAspect="1" noChangeArrowheads="1"/>
          </p:cNvPicPr>
          <p:nvPr userDrawn="1"/>
        </p:nvPicPr>
        <p:blipFill>
          <a:blip r:embed="rId2" cstate="screen">
            <a:extLst>
              <a:ext uri="{28A0092B-C50C-407E-A947-70E740481C1C}">
                <a14:useLocalDpi xmlns:a14="http://schemas.microsoft.com/office/drawing/2010/main" xmlns=""/>
              </a:ext>
            </a:extLst>
          </a:blip>
          <a:srcRect/>
          <a:stretch>
            <a:fillRect/>
          </a:stretch>
        </p:blipFill>
        <p:spPr bwMode="auto">
          <a:xfrm>
            <a:off x="3995936" y="6020657"/>
            <a:ext cx="974924" cy="8058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8"/>
          <p:cNvPicPr>
            <a:picLocks noChangeAspect="1"/>
          </p:cNvPicPr>
          <p:nvPr userDrawn="1"/>
        </p:nvPicPr>
        <p:blipFill>
          <a:blip r:embed="rId3" cstate="print"/>
          <a:stretch>
            <a:fillRect/>
          </a:stretch>
        </p:blipFill>
        <p:spPr>
          <a:xfrm>
            <a:off x="5796136" y="5989825"/>
            <a:ext cx="835204" cy="836711"/>
          </a:xfrm>
          <a:prstGeom prst="rect">
            <a:avLst/>
          </a:prstGeom>
        </p:spPr>
      </p:pic>
      <p:pic>
        <p:nvPicPr>
          <p:cNvPr id="10" name="Picture 17"/>
          <p:cNvPicPr>
            <a:picLocks noChangeAspect="1" noChangeArrowheads="1"/>
          </p:cNvPicPr>
          <p:nvPr userDrawn="1"/>
        </p:nvPicPr>
        <p:blipFill>
          <a:blip r:embed="rId4" cstate="screen">
            <a:extLst>
              <a:ext uri="{28A0092B-C50C-407E-A947-70E740481C1C}">
                <a14:useLocalDpi xmlns:a14="http://schemas.microsoft.com/office/drawing/2010/main" xmlns=""/>
              </a:ext>
            </a:extLst>
          </a:blip>
          <a:srcRect/>
          <a:stretch>
            <a:fillRect/>
          </a:stretch>
        </p:blipFill>
        <p:spPr bwMode="auto">
          <a:xfrm>
            <a:off x="2123728" y="6082742"/>
            <a:ext cx="1152525" cy="650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614570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1"/>
            <a:ext cx="2133600" cy="365125"/>
          </a:xfrm>
          <a:prstGeom prst="rect">
            <a:avLst/>
          </a:prstGeom>
        </p:spPr>
        <p:txBody>
          <a:bodyPr/>
          <a:lstStyle/>
          <a:p>
            <a:fld id="{C5AB2E54-1AAD-48D0-9B20-1343470A6F23}" type="datetimeFigureOut">
              <a:rPr lang="en-GB" smtClean="0"/>
              <a:pPr/>
              <a:t>17/03/2015</a:t>
            </a:fld>
            <a:endParaRPr lang="en-GB"/>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1"/>
            <a:ext cx="2133600" cy="365125"/>
          </a:xfrm>
          <a:prstGeom prst="rect">
            <a:avLst/>
          </a:prstGeom>
        </p:spPr>
        <p:txBody>
          <a:bodyPr/>
          <a:lstStyle/>
          <a:p>
            <a:fld id="{E7AEE7D4-D269-4885-9894-F9D76443B61F}" type="slidenum">
              <a:rPr lang="en-GB" smtClean="0"/>
              <a:pPr/>
              <a:t>‹#›</a:t>
            </a:fld>
            <a:endParaRPr lang="en-GB"/>
          </a:p>
        </p:txBody>
      </p:sp>
    </p:spTree>
    <p:extLst>
      <p:ext uri="{BB962C8B-B14F-4D97-AF65-F5344CB8AC3E}">
        <p14:creationId xmlns:p14="http://schemas.microsoft.com/office/powerpoint/2010/main" xmlns="" val="485972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036496" cy="836712"/>
          </a:xfrm>
          <a:prstGeom prst="rect">
            <a:avLst/>
          </a:prstGeom>
        </p:spPr>
        <p:txBody>
          <a:bodyPr vert="horz" lIns="91440" tIns="45720" rIns="91440" bIns="45720" rtlCol="0" anchor="ctr">
            <a:no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14782" y="908720"/>
            <a:ext cx="9021713" cy="482453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2050" name="Picture 2" descr="C:\Users\DavidNFBell\Desktop\CCC Square Logo (white) aw.jpg"/>
          <p:cNvPicPr>
            <a:picLocks noChangeAspect="1"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1" y="5949280"/>
            <a:ext cx="1187625" cy="908720"/>
          </a:xfrm>
          <a:prstGeom prst="rect">
            <a:avLst/>
          </a:prstGeom>
          <a:noFill/>
          <a:extLst>
            <a:ext uri="{909E8E84-426E-40DD-AFC4-6F175D3DCCD1}">
              <a14:hiddenFill xmlns:a14="http://schemas.microsoft.com/office/drawing/2010/main" xmlns="">
                <a:solidFill>
                  <a:srgbClr val="FFFFFF"/>
                </a:solidFill>
              </a14:hiddenFill>
            </a:ext>
          </a:extLst>
        </p:spPr>
      </p:pic>
      <p:cxnSp>
        <p:nvCxnSpPr>
          <p:cNvPr id="5" name="Straight Connector 4"/>
          <p:cNvCxnSpPr/>
          <p:nvPr/>
        </p:nvCxnSpPr>
        <p:spPr>
          <a:xfrm>
            <a:off x="0" y="5949280"/>
            <a:ext cx="9144000" cy="0"/>
          </a:xfrm>
          <a:prstGeom prst="line">
            <a:avLst/>
          </a:prstGeom>
          <a:ln w="31750"/>
          <a:effectLst>
            <a:outerShdw blurRad="177800" dir="5400000" algn="ctr" rotWithShape="0">
              <a:srgbClr val="000000">
                <a:alpha val="80000"/>
              </a:srgbClr>
            </a:outerShdw>
          </a:effectLst>
        </p:spPr>
        <p:style>
          <a:lnRef idx="1">
            <a:schemeClr val="accent1"/>
          </a:lnRef>
          <a:fillRef idx="0">
            <a:schemeClr val="accent1"/>
          </a:fillRef>
          <a:effectRef idx="0">
            <a:schemeClr val="accent1"/>
          </a:effectRef>
          <a:fontRef idx="minor">
            <a:schemeClr val="tx1"/>
          </a:fontRef>
        </p:style>
      </p:cxnSp>
      <p:pic>
        <p:nvPicPr>
          <p:cNvPr id="8" name="Picture 2"/>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7236296" y="6062855"/>
            <a:ext cx="1770342" cy="681571"/>
          </a:xfrm>
          <a:prstGeom prst="rect">
            <a:avLst/>
          </a:prstGeom>
          <a:solidFill>
            <a:schemeClr val="accent1">
              <a:lumMod val="50000"/>
            </a:schemeClr>
          </a:solidFill>
          <a:ln>
            <a:noFill/>
          </a:ln>
        </p:spPr>
      </p:pic>
    </p:spTree>
    <p:extLst>
      <p:ext uri="{BB962C8B-B14F-4D97-AF65-F5344CB8AC3E}">
        <p14:creationId xmlns:p14="http://schemas.microsoft.com/office/powerpoint/2010/main" xmlns="" val="3986024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3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2.png"/><Relationship Id="rId7"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bbc.co.uk/news/uk-wales-politics-3029857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3568" y="836712"/>
            <a:ext cx="7772400" cy="2232248"/>
          </a:xfrm>
        </p:spPr>
        <p:txBody>
          <a:bodyPr>
            <a:normAutofit/>
          </a:bodyPr>
          <a:lstStyle/>
          <a:p>
            <a:pPr algn="ctr"/>
            <a:r>
              <a:rPr lang="en-GB" sz="3200" dirty="0" smtClean="0"/>
              <a:t>Tax Aspects of Further </a:t>
            </a:r>
            <a:br>
              <a:rPr lang="en-GB" sz="3200" dirty="0" smtClean="0"/>
            </a:br>
            <a:r>
              <a:rPr lang="en-GB" sz="3200" dirty="0" smtClean="0"/>
              <a:t>Devolution Proposals</a:t>
            </a:r>
            <a:br>
              <a:rPr lang="en-GB" sz="3200" dirty="0" smtClean="0"/>
            </a:br>
            <a:r>
              <a:rPr lang="en-GB" sz="3200" dirty="0" smtClean="0"/>
              <a:t/>
            </a:r>
            <a:br>
              <a:rPr lang="en-GB" sz="3200" dirty="0" smtClean="0"/>
            </a:br>
            <a:endParaRPr lang="en-GB" dirty="0"/>
          </a:p>
        </p:txBody>
      </p:sp>
      <p:sp>
        <p:nvSpPr>
          <p:cNvPr id="5" name="Subtitle 4"/>
          <p:cNvSpPr>
            <a:spLocks noGrp="1"/>
          </p:cNvSpPr>
          <p:nvPr>
            <p:ph type="subTitle" idx="1"/>
          </p:nvPr>
        </p:nvSpPr>
        <p:spPr>
          <a:xfrm>
            <a:off x="1331640" y="3284984"/>
            <a:ext cx="6400800" cy="1752600"/>
          </a:xfrm>
        </p:spPr>
        <p:txBody>
          <a:bodyPr/>
          <a:lstStyle/>
          <a:p>
            <a:r>
              <a:rPr lang="en-GB" dirty="0" smtClean="0"/>
              <a:t>Professor David Bell</a:t>
            </a:r>
          </a:p>
          <a:p>
            <a:r>
              <a:rPr lang="en-GB" dirty="0" smtClean="0"/>
              <a:t>University of Stirling</a:t>
            </a:r>
            <a:endParaRPr lang="en-GB" dirty="0"/>
          </a:p>
        </p:txBody>
      </p:sp>
      <p:pic>
        <p:nvPicPr>
          <p:cNvPr id="6" name="Picture 9" descr="JPG RGB Small with Border"/>
          <p:cNvPicPr>
            <a:picLocks noChangeAspect="1" noChangeArrowheads="1"/>
          </p:cNvPicPr>
          <p:nvPr/>
        </p:nvPicPr>
        <p:blipFill>
          <a:blip r:embed="rId2" cstate="screen">
            <a:extLst>
              <a:ext uri="{28A0092B-C50C-407E-A947-70E740481C1C}">
                <a14:useLocalDpi xmlns:a14="http://schemas.microsoft.com/office/drawing/2010/main" xmlns=""/>
              </a:ext>
            </a:extLst>
          </a:blip>
          <a:srcRect/>
          <a:stretch>
            <a:fillRect/>
          </a:stretch>
        </p:blipFill>
        <p:spPr bwMode="auto">
          <a:xfrm>
            <a:off x="3995936" y="6020657"/>
            <a:ext cx="974924" cy="8058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6"/>
          <p:cNvPicPr>
            <a:picLocks noChangeAspect="1"/>
          </p:cNvPicPr>
          <p:nvPr/>
        </p:nvPicPr>
        <p:blipFill>
          <a:blip r:embed="rId3" cstate="print"/>
          <a:stretch>
            <a:fillRect/>
          </a:stretch>
        </p:blipFill>
        <p:spPr>
          <a:xfrm>
            <a:off x="5796136" y="5989825"/>
            <a:ext cx="835204" cy="836711"/>
          </a:xfrm>
          <a:prstGeom prst="rect">
            <a:avLst/>
          </a:prstGeom>
        </p:spPr>
      </p:pic>
      <p:pic>
        <p:nvPicPr>
          <p:cNvPr id="8" name="Picture 17"/>
          <p:cNvPicPr>
            <a:picLocks noChangeAspect="1" noChangeArrowheads="1"/>
          </p:cNvPicPr>
          <p:nvPr/>
        </p:nvPicPr>
        <p:blipFill>
          <a:blip r:embed="rId4" cstate="screen">
            <a:extLst>
              <a:ext uri="{28A0092B-C50C-407E-A947-70E740481C1C}">
                <a14:useLocalDpi xmlns:a14="http://schemas.microsoft.com/office/drawing/2010/main" xmlns=""/>
              </a:ext>
            </a:extLst>
          </a:blip>
          <a:srcRect/>
          <a:stretch>
            <a:fillRect/>
          </a:stretch>
        </p:blipFill>
        <p:spPr bwMode="auto">
          <a:xfrm>
            <a:off x="2123728" y="6082742"/>
            <a:ext cx="1152525" cy="650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053851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3"/>
            <a:ext cx="8640960" cy="720080"/>
          </a:xfrm>
        </p:spPr>
        <p:txBody>
          <a:bodyPr>
            <a:noAutofit/>
          </a:bodyPr>
          <a:lstStyle/>
          <a:p>
            <a:pPr algn="l"/>
            <a:r>
              <a:rPr lang="en-GB" sz="2800" dirty="0" smtClean="0">
                <a:solidFill>
                  <a:schemeClr val="tx2">
                    <a:lumMod val="75000"/>
                  </a:schemeClr>
                </a:solidFill>
                <a:ea typeface="Meiryo UI" panose="020B0604030504040204" pitchFamily="34" charset="-128"/>
                <a:cs typeface="Arial" panose="020B0604020202020204" pitchFamily="34" charset="0"/>
              </a:rPr>
              <a:t>Division of welfare spending, Holyrood and Westminster</a:t>
            </a:r>
            <a:endParaRPr lang="en-GB" sz="2800" dirty="0">
              <a:solidFill>
                <a:schemeClr val="tx2">
                  <a:lumMod val="75000"/>
                </a:schemeClr>
              </a:solidFill>
              <a:ea typeface="Meiryo UI" panose="020B0604030504040204" pitchFamily="34" charset="-128"/>
              <a:cs typeface="Arial" panose="020B0604020202020204" pitchFamily="34" charset="0"/>
            </a:endParaRPr>
          </a:p>
        </p:txBody>
      </p:sp>
      <p:cxnSp>
        <p:nvCxnSpPr>
          <p:cNvPr id="6" name="Straight Connector 5"/>
          <p:cNvCxnSpPr/>
          <p:nvPr/>
        </p:nvCxnSpPr>
        <p:spPr>
          <a:xfrm>
            <a:off x="287524" y="836712"/>
            <a:ext cx="8568952" cy="0"/>
          </a:xfrm>
          <a:prstGeom prst="line">
            <a:avLst/>
          </a:prstGeom>
          <a:ln w="12700">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0" y="6813954"/>
            <a:ext cx="9144000" cy="7258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19125" y="1433513"/>
            <a:ext cx="7905750" cy="39909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6903742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3"/>
            <a:ext cx="8640960" cy="720080"/>
          </a:xfrm>
        </p:spPr>
        <p:txBody>
          <a:bodyPr>
            <a:noAutofit/>
          </a:bodyPr>
          <a:lstStyle/>
          <a:p>
            <a:pPr algn="l"/>
            <a:r>
              <a:rPr lang="en-GB" sz="3600" dirty="0" smtClean="0">
                <a:solidFill>
                  <a:schemeClr val="tx2">
                    <a:lumMod val="75000"/>
                  </a:schemeClr>
                </a:solidFill>
                <a:ea typeface="Meiryo UI" panose="020B0604030504040204" pitchFamily="34" charset="-128"/>
                <a:cs typeface="Arial" panose="020B0604020202020204" pitchFamily="34" charset="0"/>
              </a:rPr>
              <a:t>Summary of new tax and spend powers</a:t>
            </a:r>
            <a:endParaRPr lang="en-GB" sz="3600" dirty="0">
              <a:solidFill>
                <a:schemeClr val="tx2">
                  <a:lumMod val="75000"/>
                </a:schemeClr>
              </a:solidFill>
              <a:ea typeface="Meiryo UI" panose="020B0604030504040204" pitchFamily="34" charset="-128"/>
              <a:cs typeface="Arial" panose="020B0604020202020204" pitchFamily="34" charset="0"/>
            </a:endParaRPr>
          </a:p>
        </p:txBody>
      </p:sp>
      <p:cxnSp>
        <p:nvCxnSpPr>
          <p:cNvPr id="6" name="Straight Connector 5"/>
          <p:cNvCxnSpPr/>
          <p:nvPr/>
        </p:nvCxnSpPr>
        <p:spPr>
          <a:xfrm>
            <a:off x="287524" y="836712"/>
            <a:ext cx="8568952" cy="0"/>
          </a:xfrm>
          <a:prstGeom prst="line">
            <a:avLst/>
          </a:prstGeom>
          <a:ln w="12700">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0" y="6813954"/>
            <a:ext cx="9144000" cy="7258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3" name="Content Placeholder 2"/>
          <p:cNvGraphicFramePr>
            <a:graphicFrameLocks noGrp="1"/>
          </p:cNvGraphicFramePr>
          <p:nvPr>
            <p:ph idx="1"/>
            <p:extLst>
              <p:ext uri="{D42A27DB-BD31-4B8C-83A1-F6EECF244321}">
                <p14:modId xmlns:p14="http://schemas.microsoft.com/office/powerpoint/2010/main" xmlns="" val="2913463629"/>
              </p:ext>
            </p:extLst>
          </p:nvPr>
        </p:nvGraphicFramePr>
        <p:xfrm>
          <a:off x="3636776" y="3140968"/>
          <a:ext cx="5219700" cy="2219325"/>
        </p:xfrm>
        <a:graphic>
          <a:graphicData uri="http://schemas.openxmlformats.org/drawingml/2006/table">
            <a:tbl>
              <a:tblPr>
                <a:tableStyleId>{5C22544A-7EE6-4342-B048-85BDC9FD1C3A}</a:tableStyleId>
              </a:tblPr>
              <a:tblGrid>
                <a:gridCol w="3912395"/>
                <a:gridCol w="1307305"/>
              </a:tblGrid>
              <a:tr h="180975">
                <a:tc>
                  <a:txBody>
                    <a:bodyPr/>
                    <a:lstStyle/>
                    <a:p>
                      <a:pPr algn="l" fontAlgn="b"/>
                      <a:r>
                        <a:rPr lang="en-GB" sz="1400" b="1" u="none" strike="noStrike" dirty="0">
                          <a:solidFill>
                            <a:schemeClr val="bg1"/>
                          </a:solidFill>
                          <a:effectLst/>
                        </a:rPr>
                        <a:t>Additional spending </a:t>
                      </a:r>
                      <a:r>
                        <a:rPr lang="en-GB" sz="1400" b="1" u="none" strike="noStrike" dirty="0" smtClean="0">
                          <a:solidFill>
                            <a:schemeClr val="bg1"/>
                          </a:solidFill>
                          <a:effectLst/>
                        </a:rPr>
                        <a:t>powers</a:t>
                      </a:r>
                      <a:endParaRPr lang="en-GB" sz="1400" b="1" i="0" u="none" strike="noStrike" dirty="0">
                        <a:solidFill>
                          <a:schemeClr val="bg1"/>
                        </a:solidFill>
                        <a:effectLst/>
                        <a:latin typeface="Verdana"/>
                      </a:endParaRPr>
                    </a:p>
                  </a:txBody>
                  <a:tcPr marL="9525" marR="9525" marT="9525" marB="0" anchor="b">
                    <a:solidFill>
                      <a:schemeClr val="tx2"/>
                    </a:solidFill>
                  </a:tcPr>
                </a:tc>
                <a:tc>
                  <a:txBody>
                    <a:bodyPr/>
                    <a:lstStyle/>
                    <a:p>
                      <a:pPr algn="ctr" fontAlgn="b"/>
                      <a:r>
                        <a:rPr lang="en-GB" sz="1400" b="1" i="0" u="none" strike="noStrike" dirty="0" smtClean="0">
                          <a:solidFill>
                            <a:schemeClr val="bg1"/>
                          </a:solidFill>
                          <a:effectLst/>
                          <a:latin typeface="Verdana"/>
                        </a:rPr>
                        <a:t>£m</a:t>
                      </a:r>
                      <a:endParaRPr lang="en-GB" sz="1400" b="1" i="0" u="none" strike="noStrike" dirty="0">
                        <a:solidFill>
                          <a:schemeClr val="bg1"/>
                        </a:solidFill>
                        <a:effectLst/>
                        <a:latin typeface="Verdana"/>
                      </a:endParaRPr>
                    </a:p>
                  </a:txBody>
                  <a:tcPr marL="9525" marR="9525" marT="9525" marB="0" anchor="b">
                    <a:solidFill>
                      <a:schemeClr val="tx2"/>
                    </a:solidFill>
                  </a:tcPr>
                </a:tc>
              </a:tr>
              <a:tr h="180975">
                <a:tc>
                  <a:txBody>
                    <a:bodyPr/>
                    <a:lstStyle/>
                    <a:p>
                      <a:pPr algn="l" fontAlgn="b"/>
                      <a:r>
                        <a:rPr lang="en-GB" sz="1400" u="none" strike="noStrike" dirty="0">
                          <a:effectLst/>
                        </a:rPr>
                        <a:t>Attendance Allowance </a:t>
                      </a:r>
                      <a:endParaRPr lang="en-GB" sz="1400" b="0" i="0" u="none" strike="noStrike" dirty="0">
                        <a:solidFill>
                          <a:srgbClr val="000000"/>
                        </a:solidFill>
                        <a:effectLst/>
                        <a:latin typeface="Verdana"/>
                      </a:endParaRPr>
                    </a:p>
                  </a:txBody>
                  <a:tcPr marL="9525" marR="9525" marT="9525" marB="0" anchor="b"/>
                </a:tc>
                <a:tc>
                  <a:txBody>
                    <a:bodyPr/>
                    <a:lstStyle/>
                    <a:p>
                      <a:pPr algn="ctr" fontAlgn="b"/>
                      <a:r>
                        <a:rPr lang="en-GB" sz="1400" u="none" strike="noStrike" dirty="0">
                          <a:effectLst/>
                        </a:rPr>
                        <a:t>£489</a:t>
                      </a:r>
                      <a:endParaRPr lang="en-GB" sz="1400" b="0" i="0" u="none" strike="noStrike" dirty="0">
                        <a:solidFill>
                          <a:srgbClr val="000000"/>
                        </a:solidFill>
                        <a:effectLst/>
                        <a:latin typeface="Verdana"/>
                      </a:endParaRPr>
                    </a:p>
                  </a:txBody>
                  <a:tcPr marL="9525" marR="9525" marT="9525" marB="0" anchor="b"/>
                </a:tc>
              </a:tr>
              <a:tr h="180975">
                <a:tc>
                  <a:txBody>
                    <a:bodyPr/>
                    <a:lstStyle/>
                    <a:p>
                      <a:pPr algn="l" fontAlgn="b"/>
                      <a:r>
                        <a:rPr lang="en-GB" sz="1400" u="none" strike="noStrike" dirty="0">
                          <a:effectLst/>
                        </a:rPr>
                        <a:t>DLA/Personal Independence Payment (PIP)</a:t>
                      </a:r>
                      <a:endParaRPr lang="en-GB" sz="1400" b="0" i="0" u="none" strike="noStrike" dirty="0">
                        <a:solidFill>
                          <a:srgbClr val="000000"/>
                        </a:solidFill>
                        <a:effectLst/>
                        <a:latin typeface="Verdana"/>
                      </a:endParaRPr>
                    </a:p>
                  </a:txBody>
                  <a:tcPr marL="9525" marR="9525" marT="9525" marB="0" anchor="b"/>
                </a:tc>
                <a:tc>
                  <a:txBody>
                    <a:bodyPr/>
                    <a:lstStyle/>
                    <a:p>
                      <a:pPr algn="ctr" fontAlgn="b"/>
                      <a:r>
                        <a:rPr lang="en-GB" sz="1400" u="none" strike="noStrike" dirty="0" smtClean="0">
                          <a:effectLst/>
                        </a:rPr>
                        <a:t>£1450</a:t>
                      </a:r>
                      <a:endParaRPr lang="en-GB" sz="1400" b="0" i="0" u="none" strike="noStrike" dirty="0">
                        <a:solidFill>
                          <a:srgbClr val="000000"/>
                        </a:solidFill>
                        <a:effectLst/>
                        <a:latin typeface="Verdana"/>
                      </a:endParaRPr>
                    </a:p>
                  </a:txBody>
                  <a:tcPr marL="9525" marR="9525" marT="9525" marB="0" anchor="b"/>
                </a:tc>
              </a:tr>
              <a:tr h="180975">
                <a:tc>
                  <a:txBody>
                    <a:bodyPr/>
                    <a:lstStyle/>
                    <a:p>
                      <a:pPr algn="l" fontAlgn="b"/>
                      <a:r>
                        <a:rPr lang="en-GB" sz="1400" u="none" strike="noStrike" dirty="0">
                          <a:effectLst/>
                        </a:rPr>
                        <a:t>Carer’s Allowance</a:t>
                      </a:r>
                      <a:endParaRPr lang="en-GB" sz="1400" b="0" i="0" u="none" strike="noStrike" dirty="0">
                        <a:solidFill>
                          <a:srgbClr val="000000"/>
                        </a:solidFill>
                        <a:effectLst/>
                        <a:latin typeface="Verdana"/>
                      </a:endParaRPr>
                    </a:p>
                  </a:txBody>
                  <a:tcPr marL="9525" marR="9525" marT="9525" marB="0" anchor="b"/>
                </a:tc>
                <a:tc>
                  <a:txBody>
                    <a:bodyPr/>
                    <a:lstStyle/>
                    <a:p>
                      <a:pPr algn="ctr" fontAlgn="b"/>
                      <a:r>
                        <a:rPr lang="en-GB" sz="1400" u="none" strike="noStrike" dirty="0">
                          <a:effectLst/>
                        </a:rPr>
                        <a:t>£169</a:t>
                      </a:r>
                      <a:endParaRPr lang="en-GB" sz="1400" b="0" i="0" u="none" strike="noStrike" dirty="0">
                        <a:solidFill>
                          <a:srgbClr val="000000"/>
                        </a:solidFill>
                        <a:effectLst/>
                        <a:latin typeface="Verdana"/>
                      </a:endParaRPr>
                    </a:p>
                  </a:txBody>
                  <a:tcPr marL="9525" marR="9525" marT="9525" marB="0" anchor="b"/>
                </a:tc>
              </a:tr>
              <a:tr h="180975">
                <a:tc>
                  <a:txBody>
                    <a:bodyPr/>
                    <a:lstStyle/>
                    <a:p>
                      <a:pPr algn="l" fontAlgn="b"/>
                      <a:r>
                        <a:rPr lang="en-GB" sz="1400" u="none" strike="noStrike" dirty="0">
                          <a:effectLst/>
                        </a:rPr>
                        <a:t>Industrial Injuries Disablement Allowance </a:t>
                      </a:r>
                      <a:endParaRPr lang="en-GB" sz="1400" b="0" i="0" u="none" strike="noStrike" dirty="0">
                        <a:solidFill>
                          <a:srgbClr val="000000"/>
                        </a:solidFill>
                        <a:effectLst/>
                        <a:latin typeface="Verdana"/>
                      </a:endParaRPr>
                    </a:p>
                  </a:txBody>
                  <a:tcPr marL="9525" marR="9525" marT="9525" marB="0" anchor="b"/>
                </a:tc>
                <a:tc>
                  <a:txBody>
                    <a:bodyPr/>
                    <a:lstStyle/>
                    <a:p>
                      <a:pPr algn="ctr" fontAlgn="b"/>
                      <a:r>
                        <a:rPr lang="en-GB" sz="1400" u="none" strike="noStrike" dirty="0">
                          <a:effectLst/>
                        </a:rPr>
                        <a:t>£92</a:t>
                      </a:r>
                      <a:endParaRPr lang="en-GB" sz="1400" b="0" i="0" u="none" strike="noStrike" dirty="0">
                        <a:solidFill>
                          <a:srgbClr val="000000"/>
                        </a:solidFill>
                        <a:effectLst/>
                        <a:latin typeface="Verdana"/>
                      </a:endParaRPr>
                    </a:p>
                  </a:txBody>
                  <a:tcPr marL="9525" marR="9525" marT="9525" marB="0" anchor="b"/>
                </a:tc>
              </a:tr>
              <a:tr h="180975">
                <a:tc>
                  <a:txBody>
                    <a:bodyPr/>
                    <a:lstStyle/>
                    <a:p>
                      <a:pPr algn="l" fontAlgn="b"/>
                      <a:r>
                        <a:rPr lang="en-GB" sz="1400" u="none" strike="noStrike" dirty="0">
                          <a:effectLst/>
                        </a:rPr>
                        <a:t>Severe Disablement Allowance</a:t>
                      </a:r>
                      <a:endParaRPr lang="en-GB" sz="1400" b="0" i="0" u="none" strike="noStrike" dirty="0">
                        <a:solidFill>
                          <a:srgbClr val="000000"/>
                        </a:solidFill>
                        <a:effectLst/>
                        <a:latin typeface="Verdana"/>
                      </a:endParaRPr>
                    </a:p>
                  </a:txBody>
                  <a:tcPr marL="9525" marR="9525" marT="9525" marB="0" anchor="b"/>
                </a:tc>
                <a:tc>
                  <a:txBody>
                    <a:bodyPr/>
                    <a:lstStyle/>
                    <a:p>
                      <a:pPr algn="ctr" fontAlgn="b"/>
                      <a:r>
                        <a:rPr lang="en-GB" sz="1400" u="none" strike="noStrike" dirty="0">
                          <a:effectLst/>
                        </a:rPr>
                        <a:t>£97</a:t>
                      </a:r>
                      <a:endParaRPr lang="en-GB" sz="1400" b="0" i="0" u="none" strike="noStrike" dirty="0">
                        <a:solidFill>
                          <a:srgbClr val="000000"/>
                        </a:solidFill>
                        <a:effectLst/>
                        <a:latin typeface="Verdana"/>
                      </a:endParaRPr>
                    </a:p>
                  </a:txBody>
                  <a:tcPr marL="9525" marR="9525" marT="9525" marB="0" anchor="b"/>
                </a:tc>
              </a:tr>
              <a:tr h="180975">
                <a:tc>
                  <a:txBody>
                    <a:bodyPr/>
                    <a:lstStyle/>
                    <a:p>
                      <a:pPr algn="l" fontAlgn="b"/>
                      <a:r>
                        <a:rPr lang="en-GB" sz="1400" u="none" strike="noStrike" dirty="0">
                          <a:effectLst/>
                        </a:rPr>
                        <a:t>Winter Fuel Payment</a:t>
                      </a:r>
                      <a:endParaRPr lang="en-GB" sz="1400" b="0" i="0" u="none" strike="noStrike" dirty="0">
                        <a:solidFill>
                          <a:srgbClr val="000000"/>
                        </a:solidFill>
                        <a:effectLst/>
                        <a:latin typeface="Verdana"/>
                      </a:endParaRPr>
                    </a:p>
                  </a:txBody>
                  <a:tcPr marL="9525" marR="9525" marT="9525" marB="0" anchor="b"/>
                </a:tc>
                <a:tc>
                  <a:txBody>
                    <a:bodyPr/>
                    <a:lstStyle/>
                    <a:p>
                      <a:pPr algn="ctr" fontAlgn="b"/>
                      <a:r>
                        <a:rPr lang="en-GB" sz="1400" u="none" strike="noStrike" dirty="0">
                          <a:effectLst/>
                        </a:rPr>
                        <a:t>£187</a:t>
                      </a:r>
                      <a:endParaRPr lang="en-GB" sz="1400" b="0" i="0" u="none" strike="noStrike" dirty="0">
                        <a:solidFill>
                          <a:srgbClr val="000000"/>
                        </a:solidFill>
                        <a:effectLst/>
                        <a:latin typeface="Verdana"/>
                      </a:endParaRPr>
                    </a:p>
                  </a:txBody>
                  <a:tcPr marL="9525" marR="9525" marT="9525" marB="0" anchor="b"/>
                </a:tc>
              </a:tr>
              <a:tr h="180975">
                <a:tc>
                  <a:txBody>
                    <a:bodyPr/>
                    <a:lstStyle/>
                    <a:p>
                      <a:pPr algn="l" fontAlgn="b"/>
                      <a:r>
                        <a:rPr lang="en-GB" sz="1400" u="none" strike="noStrike" dirty="0" smtClean="0">
                          <a:effectLst/>
                        </a:rPr>
                        <a:t>Others (cold weather payment, funeral payment, sure start maternity grant, work programme)</a:t>
                      </a:r>
                      <a:endParaRPr lang="en-GB" sz="1400" b="0" i="0" u="none" strike="noStrike" dirty="0">
                        <a:solidFill>
                          <a:srgbClr val="000000"/>
                        </a:solidFill>
                        <a:effectLst/>
                        <a:latin typeface="Verdana"/>
                      </a:endParaRPr>
                    </a:p>
                  </a:txBody>
                  <a:tcPr marL="9525" marR="9525" marT="9525" marB="0" anchor="b"/>
                </a:tc>
                <a:tc>
                  <a:txBody>
                    <a:bodyPr/>
                    <a:lstStyle/>
                    <a:p>
                      <a:pPr algn="ctr" fontAlgn="b"/>
                      <a:r>
                        <a:rPr lang="en-GB" sz="1400" u="none" strike="noStrike" kern="1200" dirty="0" smtClean="0">
                          <a:solidFill>
                            <a:schemeClr val="dk1"/>
                          </a:solidFill>
                          <a:effectLst/>
                          <a:latin typeface="+mn-lt"/>
                          <a:ea typeface="+mn-ea"/>
                          <a:cs typeface="+mn-cs"/>
                        </a:rPr>
                        <a:t>≈£100</a:t>
                      </a:r>
                      <a:endParaRPr lang="en-GB" sz="1400" u="none" strike="noStrike" kern="1200" dirty="0">
                        <a:solidFill>
                          <a:schemeClr val="dk1"/>
                        </a:solidFill>
                        <a:effectLst/>
                        <a:latin typeface="+mn-lt"/>
                        <a:ea typeface="+mn-ea"/>
                        <a:cs typeface="+mn-cs"/>
                      </a:endParaRPr>
                    </a:p>
                  </a:txBody>
                  <a:tcPr marL="9525" marR="9525" marT="9525" marB="0" anchor="b"/>
                </a:tc>
              </a:tr>
              <a:tr h="180975">
                <a:tc>
                  <a:txBody>
                    <a:bodyPr/>
                    <a:lstStyle/>
                    <a:p>
                      <a:pPr algn="l" fontAlgn="b"/>
                      <a:r>
                        <a:rPr lang="en-GB" sz="1400" b="1" u="none" strike="noStrike" dirty="0">
                          <a:effectLst/>
                        </a:rPr>
                        <a:t>Total</a:t>
                      </a:r>
                      <a:endParaRPr lang="en-GB" sz="1400" b="1" i="0" u="none" strike="noStrike" dirty="0">
                        <a:solidFill>
                          <a:srgbClr val="000000"/>
                        </a:solidFill>
                        <a:effectLst/>
                        <a:latin typeface="Verdana"/>
                      </a:endParaRPr>
                    </a:p>
                  </a:txBody>
                  <a:tcPr marL="9525" marR="9525" marT="9525" marB="0" anchor="b">
                    <a:solidFill>
                      <a:schemeClr val="accent1">
                        <a:lumMod val="40000"/>
                        <a:lumOff val="60000"/>
                      </a:schemeClr>
                    </a:solidFill>
                  </a:tcPr>
                </a:tc>
                <a:tc>
                  <a:txBody>
                    <a:bodyPr/>
                    <a:lstStyle/>
                    <a:p>
                      <a:pPr algn="ctr" fontAlgn="b"/>
                      <a:r>
                        <a:rPr lang="en-GB" sz="1400" b="1" u="none" strike="noStrike" dirty="0">
                          <a:effectLst/>
                        </a:rPr>
                        <a:t>£</a:t>
                      </a:r>
                      <a:r>
                        <a:rPr lang="en-GB" sz="1400" b="1" u="none" strike="noStrike" dirty="0" smtClean="0">
                          <a:effectLst/>
                        </a:rPr>
                        <a:t>2,550</a:t>
                      </a:r>
                      <a:endParaRPr lang="en-GB" sz="1400" b="1" i="0" u="none" strike="noStrike" dirty="0">
                        <a:solidFill>
                          <a:srgbClr val="000000"/>
                        </a:solidFill>
                        <a:effectLst/>
                        <a:latin typeface="Verdana"/>
                      </a:endParaRPr>
                    </a:p>
                  </a:txBody>
                  <a:tcPr marL="9525" marR="9525" marT="9525" marB="0" anchor="b">
                    <a:solidFill>
                      <a:schemeClr val="accent1">
                        <a:lumMod val="40000"/>
                        <a:lumOff val="60000"/>
                      </a:schemeClr>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xmlns="" val="1296088297"/>
              </p:ext>
            </p:extLst>
          </p:nvPr>
        </p:nvGraphicFramePr>
        <p:xfrm>
          <a:off x="395536" y="1124744"/>
          <a:ext cx="5219700" cy="1783080"/>
        </p:xfrm>
        <a:graphic>
          <a:graphicData uri="http://schemas.openxmlformats.org/drawingml/2006/table">
            <a:tbl>
              <a:tblPr>
                <a:tableStyleId>{5C22544A-7EE6-4342-B048-85BDC9FD1C3A}</a:tableStyleId>
              </a:tblPr>
              <a:tblGrid>
                <a:gridCol w="3912395"/>
                <a:gridCol w="1307305"/>
              </a:tblGrid>
              <a:tr h="180975">
                <a:tc>
                  <a:txBody>
                    <a:bodyPr/>
                    <a:lstStyle/>
                    <a:p>
                      <a:pPr algn="l" fontAlgn="b"/>
                      <a:r>
                        <a:rPr lang="en-GB" sz="1400" b="1" u="none" strike="noStrike" dirty="0">
                          <a:solidFill>
                            <a:schemeClr val="bg1"/>
                          </a:solidFill>
                          <a:effectLst/>
                        </a:rPr>
                        <a:t>Additional </a:t>
                      </a:r>
                      <a:r>
                        <a:rPr lang="en-GB" sz="1400" b="1" u="none" strike="noStrike" dirty="0" smtClean="0">
                          <a:solidFill>
                            <a:schemeClr val="bg1"/>
                          </a:solidFill>
                          <a:effectLst/>
                        </a:rPr>
                        <a:t>revenue powers</a:t>
                      </a:r>
                      <a:endParaRPr lang="en-GB" sz="1400" b="1" i="0" u="none" strike="noStrike" dirty="0">
                        <a:solidFill>
                          <a:schemeClr val="bg1"/>
                        </a:solidFill>
                        <a:effectLst/>
                        <a:latin typeface="Verdana"/>
                      </a:endParaRPr>
                    </a:p>
                  </a:txBody>
                  <a:tcPr marL="9525" marR="9525" marT="9525" marB="0" anchor="b">
                    <a:solidFill>
                      <a:schemeClr val="tx2"/>
                    </a:solidFill>
                  </a:tcPr>
                </a:tc>
                <a:tc>
                  <a:txBody>
                    <a:bodyPr/>
                    <a:lstStyle/>
                    <a:p>
                      <a:pPr algn="ctr" fontAlgn="b"/>
                      <a:r>
                        <a:rPr lang="en-GB" sz="1400" b="1" i="0" u="none" strike="noStrike" dirty="0" smtClean="0">
                          <a:solidFill>
                            <a:schemeClr val="bg1"/>
                          </a:solidFill>
                          <a:effectLst/>
                          <a:latin typeface="Verdana"/>
                        </a:rPr>
                        <a:t>£m</a:t>
                      </a:r>
                      <a:endParaRPr lang="en-GB" sz="1400" b="1" i="0" u="none" strike="noStrike" dirty="0">
                        <a:solidFill>
                          <a:schemeClr val="bg1"/>
                        </a:solidFill>
                        <a:effectLst/>
                        <a:latin typeface="Verdana"/>
                      </a:endParaRPr>
                    </a:p>
                  </a:txBody>
                  <a:tcPr marL="9525" marR="9525" marT="9525" marB="0" anchor="b">
                    <a:solidFill>
                      <a:schemeClr val="tx2"/>
                    </a:solidFill>
                  </a:tcPr>
                </a:tc>
              </a:tr>
              <a:tr h="180975">
                <a:tc>
                  <a:txBody>
                    <a:bodyPr/>
                    <a:lstStyle/>
                    <a:p>
                      <a:pPr algn="l" fontAlgn="b"/>
                      <a:r>
                        <a:rPr lang="en-GB" sz="1400" u="none" strike="noStrike" dirty="0">
                          <a:effectLst/>
                        </a:rPr>
                        <a:t>Income tax</a:t>
                      </a:r>
                      <a:endParaRPr lang="en-GB" sz="1400" b="0" i="0" u="none" strike="noStrike" dirty="0">
                        <a:solidFill>
                          <a:srgbClr val="000000"/>
                        </a:solidFill>
                        <a:effectLst/>
                        <a:latin typeface="Verdana"/>
                      </a:endParaRPr>
                    </a:p>
                  </a:txBody>
                  <a:tcPr marL="9525" marR="9525" marT="9525" marB="0" anchor="b"/>
                </a:tc>
                <a:tc>
                  <a:txBody>
                    <a:bodyPr/>
                    <a:lstStyle/>
                    <a:p>
                      <a:pPr algn="ctr" fontAlgn="b"/>
                      <a:r>
                        <a:rPr lang="en-GB" sz="1400" u="none" strike="noStrike" dirty="0">
                          <a:effectLst/>
                        </a:rPr>
                        <a:t>£10,865</a:t>
                      </a:r>
                      <a:endParaRPr lang="en-GB" sz="1400" b="0" i="0" u="none" strike="noStrike" dirty="0">
                        <a:solidFill>
                          <a:srgbClr val="000000"/>
                        </a:solidFill>
                        <a:effectLst/>
                        <a:latin typeface="Verdana"/>
                      </a:endParaRPr>
                    </a:p>
                  </a:txBody>
                  <a:tcPr marL="9525" marR="9525" marT="9525" marB="0" anchor="b"/>
                </a:tc>
              </a:tr>
              <a:tr h="180975">
                <a:tc>
                  <a:txBody>
                    <a:bodyPr/>
                    <a:lstStyle/>
                    <a:p>
                      <a:pPr algn="l" fontAlgn="b"/>
                      <a:r>
                        <a:rPr lang="en-GB" sz="1400" u="none" strike="noStrike" dirty="0">
                          <a:effectLst/>
                        </a:rPr>
                        <a:t>VAT</a:t>
                      </a:r>
                      <a:endParaRPr lang="en-GB" sz="1400" b="0" i="0" u="none" strike="noStrike" dirty="0">
                        <a:solidFill>
                          <a:srgbClr val="000000"/>
                        </a:solidFill>
                        <a:effectLst/>
                        <a:latin typeface="Verdana"/>
                      </a:endParaRPr>
                    </a:p>
                  </a:txBody>
                  <a:tcPr marL="9525" marR="9525" marT="9525" marB="0" anchor="b"/>
                </a:tc>
                <a:tc>
                  <a:txBody>
                    <a:bodyPr/>
                    <a:lstStyle/>
                    <a:p>
                      <a:pPr algn="ctr" fontAlgn="b"/>
                      <a:r>
                        <a:rPr lang="en-GB" sz="1400" u="none" strike="noStrike" dirty="0">
                          <a:effectLst/>
                        </a:rPr>
                        <a:t>£4,674</a:t>
                      </a:r>
                      <a:endParaRPr lang="en-GB" sz="1400" b="0" i="0" u="none" strike="noStrike" dirty="0">
                        <a:solidFill>
                          <a:srgbClr val="000000"/>
                        </a:solidFill>
                        <a:effectLst/>
                        <a:latin typeface="Verdana"/>
                      </a:endParaRPr>
                    </a:p>
                  </a:txBody>
                  <a:tcPr marL="9525" marR="9525" marT="9525" marB="0" anchor="b"/>
                </a:tc>
              </a:tr>
              <a:tr h="180975">
                <a:tc>
                  <a:txBody>
                    <a:bodyPr/>
                    <a:lstStyle/>
                    <a:p>
                      <a:pPr algn="l" fontAlgn="b"/>
                      <a:r>
                        <a:rPr lang="en-GB" sz="1400" u="none" strike="noStrike" dirty="0">
                          <a:effectLst/>
                        </a:rPr>
                        <a:t>Land and Buildings Transactions Tax</a:t>
                      </a:r>
                      <a:endParaRPr lang="en-GB" sz="1400" b="0" i="0" u="none" strike="noStrike" dirty="0">
                        <a:solidFill>
                          <a:srgbClr val="000000"/>
                        </a:solidFill>
                        <a:effectLst/>
                        <a:latin typeface="Verdana"/>
                      </a:endParaRPr>
                    </a:p>
                  </a:txBody>
                  <a:tcPr marL="9525" marR="9525" marT="9525" marB="0" anchor="b"/>
                </a:tc>
                <a:tc>
                  <a:txBody>
                    <a:bodyPr/>
                    <a:lstStyle/>
                    <a:p>
                      <a:pPr algn="ctr" fontAlgn="b"/>
                      <a:r>
                        <a:rPr lang="en-GB" sz="1400" u="none" strike="noStrike">
                          <a:effectLst/>
                        </a:rPr>
                        <a:t>£283</a:t>
                      </a:r>
                      <a:endParaRPr lang="en-GB" sz="1400" b="0" i="0" u="none" strike="noStrike">
                        <a:solidFill>
                          <a:srgbClr val="000000"/>
                        </a:solidFill>
                        <a:effectLst/>
                        <a:latin typeface="Verdana"/>
                      </a:endParaRPr>
                    </a:p>
                  </a:txBody>
                  <a:tcPr marL="9525" marR="9525" marT="9525" marB="0" anchor="b"/>
                </a:tc>
              </a:tr>
              <a:tr h="180975">
                <a:tc>
                  <a:txBody>
                    <a:bodyPr/>
                    <a:lstStyle/>
                    <a:p>
                      <a:pPr algn="l" fontAlgn="b"/>
                      <a:r>
                        <a:rPr lang="en-GB" sz="1400" u="none" strike="noStrike" dirty="0">
                          <a:effectLst/>
                        </a:rPr>
                        <a:t>APD</a:t>
                      </a:r>
                      <a:endParaRPr lang="en-GB" sz="1400" b="0" i="0" u="none" strike="noStrike" dirty="0">
                        <a:solidFill>
                          <a:srgbClr val="000000"/>
                        </a:solidFill>
                        <a:effectLst/>
                        <a:latin typeface="Verdana"/>
                      </a:endParaRPr>
                    </a:p>
                  </a:txBody>
                  <a:tcPr marL="9525" marR="9525" marT="9525" marB="0" anchor="b"/>
                </a:tc>
                <a:tc>
                  <a:txBody>
                    <a:bodyPr/>
                    <a:lstStyle/>
                    <a:p>
                      <a:pPr algn="ctr" fontAlgn="b"/>
                      <a:r>
                        <a:rPr lang="en-GB" sz="1400" u="none" strike="noStrike" dirty="0">
                          <a:effectLst/>
                        </a:rPr>
                        <a:t>£234</a:t>
                      </a:r>
                      <a:endParaRPr lang="en-GB" sz="1400" b="0" i="0" u="none" strike="noStrike" dirty="0">
                        <a:solidFill>
                          <a:srgbClr val="000000"/>
                        </a:solidFill>
                        <a:effectLst/>
                        <a:latin typeface="Verdana"/>
                      </a:endParaRPr>
                    </a:p>
                  </a:txBody>
                  <a:tcPr marL="9525" marR="9525" marT="9525" marB="0" anchor="b"/>
                </a:tc>
              </a:tr>
              <a:tr h="180975">
                <a:tc>
                  <a:txBody>
                    <a:bodyPr/>
                    <a:lstStyle/>
                    <a:p>
                      <a:pPr algn="l" fontAlgn="b"/>
                      <a:r>
                        <a:rPr lang="en-GB" sz="1400" u="none" strike="noStrike" dirty="0">
                          <a:effectLst/>
                        </a:rPr>
                        <a:t>Landfill Tax</a:t>
                      </a:r>
                      <a:endParaRPr lang="en-GB" sz="1400" b="0" i="0" u="none" strike="noStrike" dirty="0">
                        <a:solidFill>
                          <a:srgbClr val="000000"/>
                        </a:solidFill>
                        <a:effectLst/>
                        <a:latin typeface="Verdana"/>
                      </a:endParaRPr>
                    </a:p>
                  </a:txBody>
                  <a:tcPr marL="9525" marR="9525" marT="9525" marB="0" anchor="b"/>
                </a:tc>
                <a:tc>
                  <a:txBody>
                    <a:bodyPr/>
                    <a:lstStyle/>
                    <a:p>
                      <a:pPr algn="ctr" fontAlgn="b"/>
                      <a:r>
                        <a:rPr lang="en-GB" sz="1400" u="none" strike="noStrike" dirty="0">
                          <a:effectLst/>
                        </a:rPr>
                        <a:t>£100</a:t>
                      </a:r>
                      <a:endParaRPr lang="en-GB" sz="1400" b="0" i="0" u="none" strike="noStrike" dirty="0">
                        <a:solidFill>
                          <a:srgbClr val="000000"/>
                        </a:solidFill>
                        <a:effectLst/>
                        <a:latin typeface="Verdana"/>
                      </a:endParaRPr>
                    </a:p>
                  </a:txBody>
                  <a:tcPr marL="9525" marR="9525" marT="9525" marB="0" anchor="b"/>
                </a:tc>
              </a:tr>
              <a:tr h="180975">
                <a:tc>
                  <a:txBody>
                    <a:bodyPr/>
                    <a:lstStyle/>
                    <a:p>
                      <a:pPr algn="l" fontAlgn="b"/>
                      <a:r>
                        <a:rPr lang="en-GB" sz="1400" u="none" strike="noStrike">
                          <a:effectLst/>
                        </a:rPr>
                        <a:t>Aggregates levy</a:t>
                      </a:r>
                      <a:endParaRPr lang="en-GB" sz="1400" b="0" i="0" u="none" strike="noStrike">
                        <a:solidFill>
                          <a:srgbClr val="000000"/>
                        </a:solidFill>
                        <a:effectLst/>
                        <a:latin typeface="Verdana"/>
                      </a:endParaRPr>
                    </a:p>
                  </a:txBody>
                  <a:tcPr marL="9525" marR="9525" marT="9525" marB="0" anchor="b"/>
                </a:tc>
                <a:tc>
                  <a:txBody>
                    <a:bodyPr/>
                    <a:lstStyle/>
                    <a:p>
                      <a:pPr algn="ctr" fontAlgn="b"/>
                      <a:r>
                        <a:rPr lang="en-GB" sz="1400" u="none" strike="noStrike" dirty="0">
                          <a:effectLst/>
                        </a:rPr>
                        <a:t>£45</a:t>
                      </a:r>
                      <a:endParaRPr lang="en-GB" sz="1400" b="0" i="0" u="none" strike="noStrike" dirty="0">
                        <a:solidFill>
                          <a:srgbClr val="000000"/>
                        </a:solidFill>
                        <a:effectLst/>
                        <a:latin typeface="Verdana"/>
                      </a:endParaRPr>
                    </a:p>
                  </a:txBody>
                  <a:tcPr marL="9525" marR="9525" marT="9525" marB="0" anchor="b"/>
                </a:tc>
              </a:tr>
              <a:tr h="180975">
                <a:tc>
                  <a:txBody>
                    <a:bodyPr/>
                    <a:lstStyle/>
                    <a:p>
                      <a:pPr algn="l" fontAlgn="b"/>
                      <a:r>
                        <a:rPr lang="en-GB" sz="1400" b="1" u="none" strike="noStrike" dirty="0">
                          <a:effectLst/>
                        </a:rPr>
                        <a:t>Total</a:t>
                      </a:r>
                      <a:endParaRPr lang="en-GB" sz="1400" b="1" i="0" u="none" strike="noStrike" dirty="0">
                        <a:solidFill>
                          <a:srgbClr val="000000"/>
                        </a:solidFill>
                        <a:effectLst/>
                        <a:latin typeface="Verdana"/>
                      </a:endParaRPr>
                    </a:p>
                  </a:txBody>
                  <a:tcPr marL="9525" marR="9525" marT="9525" marB="0" anchor="b">
                    <a:solidFill>
                      <a:schemeClr val="accent1">
                        <a:lumMod val="40000"/>
                        <a:lumOff val="60000"/>
                      </a:schemeClr>
                    </a:solidFill>
                  </a:tcPr>
                </a:tc>
                <a:tc>
                  <a:txBody>
                    <a:bodyPr/>
                    <a:lstStyle/>
                    <a:p>
                      <a:pPr algn="ctr" fontAlgn="b"/>
                      <a:r>
                        <a:rPr lang="en-GB" sz="1400" b="1" u="none" strike="noStrike" dirty="0">
                          <a:effectLst/>
                        </a:rPr>
                        <a:t>£16,201</a:t>
                      </a:r>
                      <a:endParaRPr lang="en-GB" sz="1400" b="1" i="0" u="none" strike="noStrike" dirty="0">
                        <a:solidFill>
                          <a:srgbClr val="000000"/>
                        </a:solidFill>
                        <a:effectLst/>
                        <a:latin typeface="Verdana"/>
                      </a:endParaRPr>
                    </a:p>
                  </a:txBody>
                  <a:tcPr marL="9525" marR="9525" marT="9525" marB="0" anchor="b">
                    <a:solidFill>
                      <a:schemeClr val="accent1">
                        <a:lumMod val="40000"/>
                        <a:lumOff val="60000"/>
                      </a:schemeClr>
                    </a:solidFill>
                  </a:tcPr>
                </a:tc>
              </a:tr>
            </a:tbl>
          </a:graphicData>
        </a:graphic>
      </p:graphicFrame>
    </p:spTree>
    <p:extLst>
      <p:ext uri="{BB962C8B-B14F-4D97-AF65-F5344CB8AC3E}">
        <p14:creationId xmlns:p14="http://schemas.microsoft.com/office/powerpoint/2010/main" xmlns="" val="38745599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1p increase in SRIT: Effects by Net Income </a:t>
            </a:r>
            <a:r>
              <a:rPr lang="en-GB" dirty="0" err="1" smtClean="0"/>
              <a:t>Decile</a:t>
            </a:r>
            <a:endParaRPr lang="en-GB" dirty="0"/>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24000" y="1143000"/>
            <a:ext cx="6096000" cy="4572000"/>
          </a:xfrm>
          <a:prstGeom prst="rect">
            <a:avLst/>
          </a:prstGeom>
        </p:spPr>
      </p:pic>
    </p:spTree>
    <p:extLst>
      <p:ext uri="{BB962C8B-B14F-4D97-AF65-F5344CB8AC3E}">
        <p14:creationId xmlns:p14="http://schemas.microsoft.com/office/powerpoint/2010/main" xmlns="" val="122119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1p Increase </a:t>
            </a:r>
            <a:r>
              <a:rPr lang="en-GB" dirty="0"/>
              <a:t>in </a:t>
            </a:r>
            <a:r>
              <a:rPr lang="en-GB" dirty="0" smtClean="0"/>
              <a:t>SRIT: </a:t>
            </a:r>
            <a:r>
              <a:rPr lang="en-GB" dirty="0"/>
              <a:t>Effects by Net Income </a:t>
            </a:r>
            <a:r>
              <a:rPr lang="en-GB" dirty="0" smtClean="0"/>
              <a:t>Percentile</a:t>
            </a:r>
            <a:endParaRPr lang="en-GB"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115616" y="787102"/>
            <a:ext cx="6696744" cy="5022559"/>
          </a:xfrm>
        </p:spPr>
      </p:pic>
    </p:spTree>
    <p:extLst>
      <p:ext uri="{BB962C8B-B14F-4D97-AF65-F5344CB8AC3E}">
        <p14:creationId xmlns:p14="http://schemas.microsoft.com/office/powerpoint/2010/main" xmlns="" val="27218509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Effects of SRIT increase by Household Type</a:t>
            </a:r>
            <a:endParaRPr lang="en-GB"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187624" y="980728"/>
            <a:ext cx="6408712" cy="4806534"/>
          </a:xfrm>
        </p:spPr>
      </p:pic>
    </p:spTree>
    <p:extLst>
      <p:ext uri="{BB962C8B-B14F-4D97-AF65-F5344CB8AC3E}">
        <p14:creationId xmlns:p14="http://schemas.microsoft.com/office/powerpoint/2010/main" xmlns="" val="30437631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3"/>
            <a:ext cx="8640960" cy="720080"/>
          </a:xfrm>
        </p:spPr>
        <p:txBody>
          <a:bodyPr>
            <a:noAutofit/>
          </a:bodyPr>
          <a:lstStyle/>
          <a:p>
            <a:pPr algn="l"/>
            <a:r>
              <a:rPr lang="en-GB" sz="3600" dirty="0" smtClean="0">
                <a:solidFill>
                  <a:schemeClr val="tx2">
                    <a:lumMod val="75000"/>
                  </a:schemeClr>
                </a:solidFill>
                <a:ea typeface="Meiryo UI" panose="020B0604030504040204" pitchFamily="34" charset="-128"/>
                <a:cs typeface="Arial" panose="020B0604020202020204" pitchFamily="34" charset="0"/>
              </a:rPr>
              <a:t>Scotland’s block grant: mechanics</a:t>
            </a:r>
            <a:endParaRPr lang="en-GB" sz="3600" dirty="0">
              <a:solidFill>
                <a:schemeClr val="tx2">
                  <a:lumMod val="75000"/>
                </a:schemeClr>
              </a:solidFill>
              <a:ea typeface="Meiryo UI" panose="020B0604030504040204" pitchFamily="34" charset="-128"/>
              <a:cs typeface="Arial" panose="020B0604020202020204" pitchFamily="34" charset="0"/>
            </a:endParaRPr>
          </a:p>
        </p:txBody>
      </p:sp>
      <p:cxnSp>
        <p:nvCxnSpPr>
          <p:cNvPr id="6" name="Straight Connector 5"/>
          <p:cNvCxnSpPr/>
          <p:nvPr/>
        </p:nvCxnSpPr>
        <p:spPr>
          <a:xfrm>
            <a:off x="287524" y="836712"/>
            <a:ext cx="8568952" cy="0"/>
          </a:xfrm>
          <a:prstGeom prst="line">
            <a:avLst/>
          </a:prstGeom>
          <a:ln w="12700">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0" y="6813954"/>
            <a:ext cx="9144000" cy="7258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p:nvPr/>
        </p:nvSpPr>
        <p:spPr>
          <a:xfrm>
            <a:off x="1414591" y="1052736"/>
            <a:ext cx="5677689" cy="5125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Block grant</a:t>
            </a:r>
            <a:endParaRPr lang="en-GB" dirty="0"/>
          </a:p>
        </p:txBody>
      </p:sp>
      <p:sp>
        <p:nvSpPr>
          <p:cNvPr id="26" name="Rectangle 25"/>
          <p:cNvSpPr/>
          <p:nvPr/>
        </p:nvSpPr>
        <p:spPr>
          <a:xfrm>
            <a:off x="5210476" y="2248467"/>
            <a:ext cx="1872208" cy="51251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Block grant adjustment (BGA)</a:t>
            </a:r>
            <a:endParaRPr lang="en-GB" dirty="0"/>
          </a:p>
        </p:txBody>
      </p:sp>
      <p:sp>
        <p:nvSpPr>
          <p:cNvPr id="27" name="Rectangle 26"/>
          <p:cNvSpPr/>
          <p:nvPr/>
        </p:nvSpPr>
        <p:spPr>
          <a:xfrm>
            <a:off x="1394052" y="2248467"/>
            <a:ext cx="3816424" cy="5125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Block grant</a:t>
            </a:r>
            <a:endParaRPr lang="en-GB" dirty="0"/>
          </a:p>
        </p:txBody>
      </p:sp>
      <p:sp>
        <p:nvSpPr>
          <p:cNvPr id="28" name="Rectangle 27"/>
          <p:cNvSpPr/>
          <p:nvPr/>
        </p:nvSpPr>
        <p:spPr>
          <a:xfrm>
            <a:off x="118448" y="1052736"/>
            <a:ext cx="936104" cy="512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lumMod val="50000"/>
                    <a:lumOff val="50000"/>
                  </a:schemeClr>
                </a:solidFill>
              </a:rPr>
              <a:t>Year</a:t>
            </a:r>
            <a:r>
              <a:rPr lang="en-GB" dirty="0" smtClean="0"/>
              <a:t> </a:t>
            </a:r>
            <a:r>
              <a:rPr lang="en-GB" dirty="0">
                <a:solidFill>
                  <a:schemeClr val="tx1">
                    <a:lumMod val="50000"/>
                    <a:lumOff val="50000"/>
                  </a:schemeClr>
                </a:solidFill>
              </a:rPr>
              <a:t>0</a:t>
            </a:r>
          </a:p>
        </p:txBody>
      </p:sp>
      <p:sp>
        <p:nvSpPr>
          <p:cNvPr id="29" name="Rectangle 28"/>
          <p:cNvSpPr/>
          <p:nvPr/>
        </p:nvSpPr>
        <p:spPr>
          <a:xfrm>
            <a:off x="105339" y="1977807"/>
            <a:ext cx="936104" cy="512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lumMod val="50000"/>
                    <a:lumOff val="50000"/>
                  </a:schemeClr>
                </a:solidFill>
              </a:rPr>
              <a:t>Year 1</a:t>
            </a:r>
          </a:p>
        </p:txBody>
      </p:sp>
      <p:sp>
        <p:nvSpPr>
          <p:cNvPr id="30" name="Rectangle 29"/>
          <p:cNvSpPr/>
          <p:nvPr/>
        </p:nvSpPr>
        <p:spPr>
          <a:xfrm>
            <a:off x="5221419" y="4554157"/>
            <a:ext cx="1861264" cy="51251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Block grant adjustment</a:t>
            </a:r>
            <a:endParaRPr lang="en-GB" dirty="0"/>
          </a:p>
        </p:txBody>
      </p:sp>
      <p:sp>
        <p:nvSpPr>
          <p:cNvPr id="31" name="Rectangle 30"/>
          <p:cNvSpPr/>
          <p:nvPr/>
        </p:nvSpPr>
        <p:spPr>
          <a:xfrm>
            <a:off x="1404995" y="4554157"/>
            <a:ext cx="3816424" cy="5125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Block grant</a:t>
            </a:r>
            <a:endParaRPr lang="en-GB" dirty="0"/>
          </a:p>
        </p:txBody>
      </p:sp>
      <p:sp>
        <p:nvSpPr>
          <p:cNvPr id="32" name="Rectangle 31"/>
          <p:cNvSpPr/>
          <p:nvPr/>
        </p:nvSpPr>
        <p:spPr>
          <a:xfrm>
            <a:off x="146133" y="3110928"/>
            <a:ext cx="925086" cy="512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lumMod val="50000"/>
                    <a:lumOff val="50000"/>
                  </a:schemeClr>
                </a:solidFill>
              </a:rPr>
              <a:t>Year 2</a:t>
            </a:r>
          </a:p>
        </p:txBody>
      </p:sp>
      <p:sp>
        <p:nvSpPr>
          <p:cNvPr id="33" name="Right Arrow 32"/>
          <p:cNvSpPr/>
          <p:nvPr/>
        </p:nvSpPr>
        <p:spPr>
          <a:xfrm>
            <a:off x="6866660" y="2504845"/>
            <a:ext cx="57606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p:cNvSpPr/>
          <p:nvPr/>
        </p:nvSpPr>
        <p:spPr>
          <a:xfrm>
            <a:off x="7442724" y="1886736"/>
            <a:ext cx="1584176" cy="13681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lumMod val="50000"/>
                    <a:lumOff val="50000"/>
                  </a:schemeClr>
                </a:solidFill>
              </a:rPr>
              <a:t>BGA determined by value of devolved taxes in year 1</a:t>
            </a:r>
            <a:endParaRPr lang="en-GB" dirty="0">
              <a:solidFill>
                <a:schemeClr val="tx1">
                  <a:lumMod val="50000"/>
                  <a:lumOff val="50000"/>
                </a:schemeClr>
              </a:solidFill>
            </a:endParaRPr>
          </a:p>
        </p:txBody>
      </p:sp>
      <p:sp>
        <p:nvSpPr>
          <p:cNvPr id="35" name="Left Brace 34"/>
          <p:cNvSpPr/>
          <p:nvPr/>
        </p:nvSpPr>
        <p:spPr>
          <a:xfrm rot="16200000">
            <a:off x="4062909" y="215765"/>
            <a:ext cx="236140" cy="5551968"/>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sp>
        <p:nvSpPr>
          <p:cNvPr id="36" name="TextBox 35"/>
          <p:cNvSpPr txBox="1"/>
          <p:nvPr/>
        </p:nvSpPr>
        <p:spPr>
          <a:xfrm>
            <a:off x="1414591" y="3109819"/>
            <a:ext cx="3816421" cy="923330"/>
          </a:xfrm>
          <a:prstGeom prst="rect">
            <a:avLst/>
          </a:prstGeom>
          <a:noFill/>
        </p:spPr>
        <p:txBody>
          <a:bodyPr wrap="square" rtlCol="0">
            <a:spAutoFit/>
          </a:bodyPr>
          <a:lstStyle/>
          <a:p>
            <a:r>
              <a:rPr lang="en-GB" dirty="0" smtClean="0">
                <a:solidFill>
                  <a:schemeClr val="tx2"/>
                </a:solidFill>
              </a:rPr>
              <a:t>Change in block grant determined by change in comparable spend in England</a:t>
            </a:r>
            <a:endParaRPr lang="en-GB" dirty="0">
              <a:solidFill>
                <a:schemeClr val="tx2"/>
              </a:solidFill>
            </a:endParaRPr>
          </a:p>
        </p:txBody>
      </p:sp>
      <p:sp>
        <p:nvSpPr>
          <p:cNvPr id="37" name="TextBox 36"/>
          <p:cNvSpPr txBox="1"/>
          <p:nvPr/>
        </p:nvSpPr>
        <p:spPr>
          <a:xfrm>
            <a:off x="5251368" y="3109819"/>
            <a:ext cx="1908210" cy="1477328"/>
          </a:xfrm>
          <a:prstGeom prst="rect">
            <a:avLst/>
          </a:prstGeom>
          <a:noFill/>
        </p:spPr>
        <p:txBody>
          <a:bodyPr wrap="square" rtlCol="0">
            <a:spAutoFit/>
          </a:bodyPr>
          <a:lstStyle/>
          <a:p>
            <a:r>
              <a:rPr lang="en-GB" dirty="0" smtClean="0">
                <a:solidFill>
                  <a:schemeClr val="tx2"/>
                </a:solidFill>
              </a:rPr>
              <a:t>Change in BGA determined by % change in comparable UK tax</a:t>
            </a:r>
            <a:endParaRPr lang="en-GB" dirty="0">
              <a:solidFill>
                <a:schemeClr val="tx2"/>
              </a:solidFill>
            </a:endParaRPr>
          </a:p>
        </p:txBody>
      </p:sp>
      <p:cxnSp>
        <p:nvCxnSpPr>
          <p:cNvPr id="38" name="Straight Arrow Connector 37"/>
          <p:cNvCxnSpPr/>
          <p:nvPr/>
        </p:nvCxnSpPr>
        <p:spPr>
          <a:xfrm>
            <a:off x="6146580" y="3109819"/>
            <a:ext cx="5471" cy="131626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9" name="TextBox 38"/>
          <p:cNvSpPr txBox="1"/>
          <p:nvPr/>
        </p:nvSpPr>
        <p:spPr>
          <a:xfrm>
            <a:off x="1449654" y="1602136"/>
            <a:ext cx="6049481" cy="369332"/>
          </a:xfrm>
          <a:prstGeom prst="rect">
            <a:avLst/>
          </a:prstGeom>
          <a:noFill/>
        </p:spPr>
        <p:txBody>
          <a:bodyPr wrap="square" rtlCol="0">
            <a:spAutoFit/>
          </a:bodyPr>
          <a:lstStyle/>
          <a:p>
            <a:r>
              <a:rPr lang="en-GB" dirty="0" smtClean="0">
                <a:solidFill>
                  <a:schemeClr val="tx2"/>
                </a:solidFill>
              </a:rPr>
              <a:t>In year 1, value of block grant is reduced by BGA:</a:t>
            </a:r>
            <a:endParaRPr lang="en-GB" dirty="0">
              <a:solidFill>
                <a:schemeClr val="tx2"/>
              </a:solidFill>
            </a:endParaRPr>
          </a:p>
        </p:txBody>
      </p:sp>
    </p:spTree>
    <p:extLst>
      <p:ext uri="{BB962C8B-B14F-4D97-AF65-F5344CB8AC3E}">
        <p14:creationId xmlns:p14="http://schemas.microsoft.com/office/powerpoint/2010/main" xmlns="" val="21968751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72672" y="6211931"/>
            <a:ext cx="1623438" cy="537554"/>
          </a:xfrm>
          <a:prstGeom prst="rect">
            <a:avLst/>
          </a:prstGeom>
          <a:solidFill>
            <a:schemeClr val="accent1">
              <a:lumMod val="50000"/>
            </a:schemeClr>
          </a:solidFill>
          <a:ln>
            <a:noFill/>
          </a:ln>
        </p:spPr>
      </p:pic>
      <p:sp>
        <p:nvSpPr>
          <p:cNvPr id="2" name="Title 1"/>
          <p:cNvSpPr>
            <a:spLocks noGrp="1"/>
          </p:cNvSpPr>
          <p:nvPr>
            <p:ph type="title"/>
          </p:nvPr>
        </p:nvSpPr>
        <p:spPr>
          <a:xfrm>
            <a:off x="179512" y="116633"/>
            <a:ext cx="8640960" cy="720080"/>
          </a:xfrm>
        </p:spPr>
        <p:txBody>
          <a:bodyPr>
            <a:noAutofit/>
          </a:bodyPr>
          <a:lstStyle/>
          <a:p>
            <a:pPr algn="l"/>
            <a:r>
              <a:rPr lang="en-GB" sz="3600" dirty="0" smtClean="0">
                <a:solidFill>
                  <a:schemeClr val="tx2">
                    <a:lumMod val="75000"/>
                  </a:schemeClr>
                </a:solidFill>
                <a:ea typeface="Meiryo UI" panose="020B0604030504040204" pitchFamily="34" charset="-128"/>
                <a:cs typeface="Arial" panose="020B0604020202020204" pitchFamily="34" charset="0"/>
              </a:rPr>
              <a:t>Scottish budget evolution under 8 scenarios</a:t>
            </a:r>
            <a:endParaRPr lang="en-GB" sz="3600" dirty="0">
              <a:solidFill>
                <a:schemeClr val="tx2">
                  <a:lumMod val="75000"/>
                </a:schemeClr>
              </a:solidFill>
              <a:ea typeface="Meiryo UI" panose="020B0604030504040204" pitchFamily="34" charset="-128"/>
              <a:cs typeface="Arial" panose="020B0604020202020204" pitchFamily="34" charset="0"/>
            </a:endParaRPr>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436829" y="6170961"/>
            <a:ext cx="723591" cy="6018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6" name="Straight Connector 5"/>
          <p:cNvCxnSpPr/>
          <p:nvPr/>
        </p:nvCxnSpPr>
        <p:spPr>
          <a:xfrm>
            <a:off x="287524" y="836712"/>
            <a:ext cx="8568952" cy="0"/>
          </a:xfrm>
          <a:prstGeom prst="line">
            <a:avLst/>
          </a:prstGeom>
          <a:ln w="12700">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0" y="6813954"/>
            <a:ext cx="9144000" cy="7258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5547" y="6068123"/>
            <a:ext cx="9144000" cy="72587"/>
          </a:xfrm>
          <a:prstGeom prst="rect">
            <a:avLst/>
          </a:prstGeom>
          <a:solidFill>
            <a:schemeClr val="tx2">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0" name="Picture 2"/>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2924" y="6170961"/>
            <a:ext cx="1632615" cy="57852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051" name="Picture 3"/>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2394950" y="6176417"/>
            <a:ext cx="1002001" cy="5735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052" name="Picture 4"/>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6189345" y="6177495"/>
            <a:ext cx="606425" cy="6064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3" name="Content Placeholder 2"/>
          <p:cNvSpPr>
            <a:spLocks noGrp="1"/>
          </p:cNvSpPr>
          <p:nvPr>
            <p:ph idx="1"/>
          </p:nvPr>
        </p:nvSpPr>
        <p:spPr/>
        <p:txBody>
          <a:bodyPr/>
          <a:lstStyle/>
          <a:p>
            <a:endParaRPr lang="en-GB"/>
          </a:p>
        </p:txBody>
      </p:sp>
      <p:pic>
        <p:nvPicPr>
          <p:cNvPr id="4" name="Picture 2"/>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41205" y="914957"/>
            <a:ext cx="9083186" cy="593149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0936875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3"/>
            <a:ext cx="8640960" cy="720080"/>
          </a:xfrm>
        </p:spPr>
        <p:txBody>
          <a:bodyPr>
            <a:noAutofit/>
          </a:bodyPr>
          <a:lstStyle/>
          <a:p>
            <a:pPr algn="l"/>
            <a:r>
              <a:rPr lang="en-GB" sz="3600" dirty="0" smtClean="0">
                <a:solidFill>
                  <a:schemeClr val="tx2">
                    <a:lumMod val="75000"/>
                  </a:schemeClr>
                </a:solidFill>
                <a:ea typeface="Meiryo UI" panose="020B0604030504040204" pitchFamily="34" charset="-128"/>
                <a:cs typeface="Arial" panose="020B0604020202020204" pitchFamily="34" charset="0"/>
              </a:rPr>
              <a:t>Other issues/ principles from Smith</a:t>
            </a:r>
            <a:endParaRPr lang="en-GB" sz="3600" dirty="0">
              <a:solidFill>
                <a:schemeClr val="tx2">
                  <a:lumMod val="75000"/>
                </a:schemeClr>
              </a:solidFill>
              <a:ea typeface="Meiryo UI" panose="020B0604030504040204" pitchFamily="34" charset="-128"/>
              <a:cs typeface="Arial" panose="020B0604020202020204" pitchFamily="34" charset="0"/>
            </a:endParaRPr>
          </a:p>
        </p:txBody>
      </p:sp>
      <p:cxnSp>
        <p:nvCxnSpPr>
          <p:cNvPr id="6" name="Straight Connector 5"/>
          <p:cNvCxnSpPr/>
          <p:nvPr/>
        </p:nvCxnSpPr>
        <p:spPr>
          <a:xfrm>
            <a:off x="287524" y="836712"/>
            <a:ext cx="8568952" cy="0"/>
          </a:xfrm>
          <a:prstGeom prst="line">
            <a:avLst/>
          </a:prstGeom>
          <a:ln w="12700">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0" y="6813954"/>
            <a:ext cx="9144000" cy="7258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Content Placeholder 2"/>
          <p:cNvSpPr>
            <a:spLocks noGrp="1"/>
          </p:cNvSpPr>
          <p:nvPr>
            <p:ph idx="1"/>
          </p:nvPr>
        </p:nvSpPr>
        <p:spPr>
          <a:xfrm>
            <a:off x="361033" y="980728"/>
            <a:ext cx="8229600" cy="4886003"/>
          </a:xfrm>
        </p:spPr>
        <p:txBody>
          <a:bodyPr>
            <a:normAutofit/>
          </a:bodyPr>
          <a:lstStyle/>
          <a:p>
            <a:r>
              <a:rPr lang="en-GB" sz="2400" dirty="0" smtClean="0">
                <a:solidFill>
                  <a:schemeClr val="tx1">
                    <a:lumMod val="50000"/>
                    <a:lumOff val="50000"/>
                  </a:schemeClr>
                </a:solidFill>
              </a:rPr>
              <a:t>Borrowing Powers to both ensure budgetary responsibility and support capital investment… but not yet clear on limits/ rules</a:t>
            </a:r>
          </a:p>
          <a:p>
            <a:r>
              <a:rPr lang="en-GB" sz="2400" dirty="0" smtClean="0">
                <a:solidFill>
                  <a:schemeClr val="tx1">
                    <a:lumMod val="50000"/>
                    <a:lumOff val="50000"/>
                  </a:schemeClr>
                </a:solidFill>
              </a:rPr>
              <a:t>Requirement to strengthen independent fiscal scrutiny</a:t>
            </a:r>
          </a:p>
          <a:p>
            <a:r>
              <a:rPr lang="en-GB" sz="2400" dirty="0" smtClean="0">
                <a:solidFill>
                  <a:schemeClr val="tx1">
                    <a:lumMod val="50000"/>
                    <a:lumOff val="50000"/>
                  </a:schemeClr>
                </a:solidFill>
              </a:rPr>
              <a:t>Economic responsibility: Scottish budget bears costs and benefits of fiscal policy decisions</a:t>
            </a:r>
          </a:p>
          <a:p>
            <a:r>
              <a:rPr lang="en-GB" sz="2400" dirty="0" smtClean="0">
                <a:solidFill>
                  <a:schemeClr val="tx1">
                    <a:lumMod val="50000"/>
                    <a:lumOff val="50000"/>
                  </a:schemeClr>
                </a:solidFill>
              </a:rPr>
              <a:t>Principle of “no detriment”: reimbursement of UK govt. for costs of Scottish fiscal decisions (and vice versa)… but how to implement in practice?</a:t>
            </a:r>
          </a:p>
          <a:p>
            <a:endParaRPr lang="en-GB" sz="2400" dirty="0" smtClean="0">
              <a:solidFill>
                <a:schemeClr val="tx1">
                  <a:lumMod val="50000"/>
                  <a:lumOff val="50000"/>
                </a:schemeClr>
              </a:solidFill>
            </a:endParaRPr>
          </a:p>
        </p:txBody>
      </p:sp>
    </p:spTree>
    <p:extLst>
      <p:ext uri="{BB962C8B-B14F-4D97-AF65-F5344CB8AC3E}">
        <p14:creationId xmlns:p14="http://schemas.microsoft.com/office/powerpoint/2010/main" xmlns="" val="9858768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chemeClr val="tx1">
                    <a:lumMod val="50000"/>
                    <a:lumOff val="50000"/>
                  </a:schemeClr>
                </a:solidFill>
              </a:rPr>
              <a:t>Tax powers in other nations? </a:t>
            </a:r>
            <a:endParaRPr lang="en-GB" dirty="0"/>
          </a:p>
        </p:txBody>
      </p:sp>
      <p:sp>
        <p:nvSpPr>
          <p:cNvPr id="3" name="Content Placeholder 2"/>
          <p:cNvSpPr>
            <a:spLocks noGrp="1"/>
          </p:cNvSpPr>
          <p:nvPr>
            <p:ph idx="1"/>
          </p:nvPr>
        </p:nvSpPr>
        <p:spPr/>
        <p:txBody>
          <a:bodyPr/>
          <a:lstStyle/>
          <a:p>
            <a:r>
              <a:rPr lang="en-GB" sz="2800" dirty="0" smtClean="0"/>
              <a:t>Wales</a:t>
            </a:r>
            <a:endParaRPr lang="en-GB" dirty="0" smtClean="0"/>
          </a:p>
          <a:p>
            <a:pPr lvl="1"/>
            <a:r>
              <a:rPr lang="en-GB" sz="2400" dirty="0" smtClean="0"/>
              <a:t>Power </a:t>
            </a:r>
            <a:r>
              <a:rPr lang="en-GB" sz="2400" dirty="0"/>
              <a:t>over </a:t>
            </a:r>
            <a:r>
              <a:rPr lang="en-GB" sz="2400" b="1" dirty="0">
                <a:hlinkClick r:id="rId2"/>
              </a:rPr>
              <a:t>landfill taxes, stamp duty and the aggregates levy</a:t>
            </a:r>
            <a:r>
              <a:rPr lang="en-GB" sz="2400" dirty="0"/>
              <a:t> will pass to Cardiff Bay in 2018</a:t>
            </a:r>
            <a:r>
              <a:rPr lang="en-GB" sz="2400" dirty="0" smtClean="0"/>
              <a:t>.</a:t>
            </a:r>
            <a:endParaRPr lang="en-GB" sz="2400" dirty="0"/>
          </a:p>
          <a:p>
            <a:pPr lvl="1"/>
            <a:r>
              <a:rPr lang="en-GB" sz="2400" dirty="0" smtClean="0"/>
              <a:t>Devolution </a:t>
            </a:r>
            <a:r>
              <a:rPr lang="en-GB" sz="2400" dirty="0"/>
              <a:t>of income tax powers will be subject to a referendum</a:t>
            </a:r>
            <a:r>
              <a:rPr lang="en-GB" sz="2400" dirty="0" smtClean="0"/>
              <a:t>.</a:t>
            </a:r>
          </a:p>
          <a:p>
            <a:pPr marL="457200" lvl="1" indent="0">
              <a:buNone/>
            </a:pPr>
            <a:endParaRPr lang="en-GB" sz="2400" dirty="0"/>
          </a:p>
          <a:p>
            <a:r>
              <a:rPr lang="en-GB" sz="2800" dirty="0" smtClean="0"/>
              <a:t>Northern Ireland</a:t>
            </a:r>
          </a:p>
          <a:p>
            <a:pPr lvl="1"/>
            <a:r>
              <a:rPr lang="en-GB" sz="2400" dirty="0"/>
              <a:t>Devolution of the rate-setting power for corporation tax (CT) in NI to the Northern Ireland Assembly (NIA) for trading profits only, subject to a commencement order.</a:t>
            </a:r>
          </a:p>
          <a:p>
            <a:pPr marL="0" indent="0">
              <a:buNone/>
            </a:pPr>
            <a:endParaRPr lang="en-GB" sz="2800" dirty="0"/>
          </a:p>
        </p:txBody>
      </p:sp>
    </p:spTree>
    <p:extLst>
      <p:ext uri="{BB962C8B-B14F-4D97-AF65-F5344CB8AC3E}">
        <p14:creationId xmlns:p14="http://schemas.microsoft.com/office/powerpoint/2010/main" xmlns="" val="638420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72672" y="6211931"/>
            <a:ext cx="1623438" cy="537554"/>
          </a:xfrm>
          <a:prstGeom prst="rect">
            <a:avLst/>
          </a:prstGeom>
          <a:solidFill>
            <a:schemeClr val="accent1">
              <a:lumMod val="50000"/>
            </a:schemeClr>
          </a:solidFill>
          <a:ln>
            <a:noFill/>
          </a:ln>
        </p:spPr>
      </p:pic>
      <p:pic>
        <p:nvPicPr>
          <p:cNvPr id="6"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36829" y="6170961"/>
            <a:ext cx="723591" cy="6018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7" name="Rectangle 6"/>
          <p:cNvSpPr/>
          <p:nvPr/>
        </p:nvSpPr>
        <p:spPr>
          <a:xfrm>
            <a:off x="0" y="6813954"/>
            <a:ext cx="9144000" cy="7258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5547" y="6068123"/>
            <a:ext cx="9144000" cy="72587"/>
          </a:xfrm>
          <a:prstGeom prst="rect">
            <a:avLst/>
          </a:prstGeom>
          <a:solidFill>
            <a:schemeClr val="tx2">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2924" y="6170961"/>
            <a:ext cx="1632615" cy="57852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394950" y="6176417"/>
            <a:ext cx="1002001" cy="5735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1" name="Picture 4"/>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6189345" y="6177495"/>
            <a:ext cx="606425" cy="6064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graphicFrame>
        <p:nvGraphicFramePr>
          <p:cNvPr id="12" name="Chart 11"/>
          <p:cNvGraphicFramePr>
            <a:graphicFrameLocks noGrp="1"/>
          </p:cNvGraphicFramePr>
          <p:nvPr>
            <p:extLst>
              <p:ext uri="{D42A27DB-BD31-4B8C-83A1-F6EECF244321}">
                <p14:modId xmlns:p14="http://schemas.microsoft.com/office/powerpoint/2010/main" xmlns="" val="4098559311"/>
              </p:ext>
            </p:extLst>
          </p:nvPr>
        </p:nvGraphicFramePr>
        <p:xfrm>
          <a:off x="-5547" y="980728"/>
          <a:ext cx="9101657" cy="5833226"/>
        </p:xfrm>
        <a:graphic>
          <a:graphicData uri="http://schemas.openxmlformats.org/drawingml/2006/chart">
            <c:chart xmlns:c="http://schemas.openxmlformats.org/drawingml/2006/chart" xmlns:r="http://schemas.openxmlformats.org/officeDocument/2006/relationships" r:id="rId7"/>
          </a:graphicData>
        </a:graphic>
      </p:graphicFrame>
      <p:sp>
        <p:nvSpPr>
          <p:cNvPr id="13" name="Rectangle 12"/>
          <p:cNvSpPr/>
          <p:nvPr/>
        </p:nvSpPr>
        <p:spPr>
          <a:xfrm>
            <a:off x="2900672" y="1268760"/>
            <a:ext cx="5847792" cy="3785652"/>
          </a:xfrm>
          <a:prstGeom prst="rect">
            <a:avLst/>
          </a:prstGeom>
        </p:spPr>
        <p:txBody>
          <a:bodyPr wrap="square">
            <a:spAutoFit/>
          </a:bodyPr>
          <a:lstStyle/>
          <a:p>
            <a:r>
              <a:rPr lang="en-GB" sz="2400" dirty="0">
                <a:solidFill>
                  <a:schemeClr val="bg1">
                    <a:lumMod val="50000"/>
                  </a:schemeClr>
                </a:solidFill>
              </a:rPr>
              <a:t>“</a:t>
            </a:r>
            <a:r>
              <a:rPr lang="en-GB" sz="2400" i="1" dirty="0">
                <a:solidFill>
                  <a:schemeClr val="bg1">
                    <a:lumMod val="50000"/>
                  </a:schemeClr>
                </a:solidFill>
              </a:rPr>
              <a:t>Funding by block grant alone means that while the Scottish Parliament is completely accountable for the spending of its budget, it is not accountable for the total of that budget or how it is raised; it has no </a:t>
            </a:r>
            <a:r>
              <a:rPr lang="en-GB" sz="2400" i="1">
                <a:solidFill>
                  <a:schemeClr val="bg1">
                    <a:lumMod val="50000"/>
                  </a:schemeClr>
                </a:solidFill>
              </a:rPr>
              <a:t>fiscal </a:t>
            </a:r>
            <a:r>
              <a:rPr lang="en-GB" sz="2400" i="1" smtClean="0">
                <a:solidFill>
                  <a:schemeClr val="bg1">
                    <a:lumMod val="50000"/>
                  </a:schemeClr>
                </a:solidFill>
              </a:rPr>
              <a:t>powers </a:t>
            </a:r>
            <a:r>
              <a:rPr lang="en-GB" sz="2400" i="1" dirty="0">
                <a:solidFill>
                  <a:schemeClr val="bg1">
                    <a:lumMod val="50000"/>
                  </a:schemeClr>
                </a:solidFill>
              </a:rPr>
              <a:t>that can be used as policy instruments and it does not have a direct financial stake in the performance of the Scottish economy</a:t>
            </a:r>
            <a:r>
              <a:rPr lang="en-GB" sz="2400" dirty="0">
                <a:solidFill>
                  <a:schemeClr val="bg1">
                    <a:lumMod val="50000"/>
                  </a:schemeClr>
                </a:solidFill>
              </a:rPr>
              <a:t>” (Commission on Scottish Devolution, 2009, para 3.87)</a:t>
            </a:r>
            <a:endParaRPr lang="en-GB" sz="2400" dirty="0"/>
          </a:p>
        </p:txBody>
      </p:sp>
      <p:sp>
        <p:nvSpPr>
          <p:cNvPr id="14" name="Title 1"/>
          <p:cNvSpPr txBox="1">
            <a:spLocks/>
          </p:cNvSpPr>
          <p:nvPr/>
        </p:nvSpPr>
        <p:spPr>
          <a:xfrm>
            <a:off x="245973" y="208277"/>
            <a:ext cx="8640960" cy="70044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600" dirty="0" smtClean="0">
                <a:solidFill>
                  <a:schemeClr val="tx2">
                    <a:lumMod val="75000"/>
                  </a:schemeClr>
                </a:solidFill>
                <a:ea typeface="Meiryo UI" panose="020B0604030504040204" pitchFamily="34" charset="-128"/>
                <a:cs typeface="Arial" panose="020B0604020202020204" pitchFamily="34" charset="0"/>
              </a:rPr>
              <a:t>What is a “vertical </a:t>
            </a:r>
            <a:r>
              <a:rPr lang="en-GB" sz="3600" dirty="0">
                <a:solidFill>
                  <a:schemeClr val="tx2">
                    <a:lumMod val="75000"/>
                  </a:schemeClr>
                </a:solidFill>
                <a:ea typeface="Meiryo UI" panose="020B0604030504040204" pitchFamily="34" charset="-128"/>
                <a:cs typeface="Arial" panose="020B0604020202020204" pitchFamily="34" charset="0"/>
              </a:rPr>
              <a:t>f</a:t>
            </a:r>
            <a:r>
              <a:rPr lang="en-GB" sz="3600" dirty="0" smtClean="0">
                <a:solidFill>
                  <a:schemeClr val="tx2">
                    <a:lumMod val="75000"/>
                  </a:schemeClr>
                </a:solidFill>
                <a:ea typeface="Meiryo UI" panose="020B0604030504040204" pitchFamily="34" charset="-128"/>
                <a:cs typeface="Arial" panose="020B0604020202020204" pitchFamily="34" charset="0"/>
              </a:rPr>
              <a:t>iscal imbalance”</a:t>
            </a:r>
            <a:endParaRPr lang="en-GB" sz="3600" dirty="0">
              <a:solidFill>
                <a:schemeClr val="tx2">
                  <a:lumMod val="75000"/>
                </a:schemeClr>
              </a:solidFill>
              <a:ea typeface="Meiryo UI" panose="020B0604030504040204" pitchFamily="34" charset="-128"/>
              <a:cs typeface="Arial" panose="020B0604020202020204" pitchFamily="34" charset="0"/>
            </a:endParaRPr>
          </a:p>
        </p:txBody>
      </p:sp>
      <p:cxnSp>
        <p:nvCxnSpPr>
          <p:cNvPr id="15" name="Straight Connector 14"/>
          <p:cNvCxnSpPr/>
          <p:nvPr/>
        </p:nvCxnSpPr>
        <p:spPr>
          <a:xfrm>
            <a:off x="287524" y="880801"/>
            <a:ext cx="8568952" cy="0"/>
          </a:xfrm>
          <a:prstGeom prst="line">
            <a:avLst/>
          </a:prstGeom>
          <a:ln w="12700">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1785456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Building the Tax Base</a:t>
            </a:r>
            <a:endParaRPr lang="en-GB" dirty="0"/>
          </a:p>
        </p:txBody>
      </p:sp>
      <p:sp>
        <p:nvSpPr>
          <p:cNvPr id="3" name="Content Placeholder 2"/>
          <p:cNvSpPr>
            <a:spLocks noGrp="1"/>
          </p:cNvSpPr>
          <p:nvPr>
            <p:ph idx="1"/>
          </p:nvPr>
        </p:nvSpPr>
        <p:spPr/>
        <p:txBody>
          <a:bodyPr/>
          <a:lstStyle/>
          <a:p>
            <a:r>
              <a:rPr lang="en-GB" dirty="0" smtClean="0"/>
              <a:t>1998 Scotland Act</a:t>
            </a:r>
          </a:p>
          <a:p>
            <a:pPr lvl="1"/>
            <a:r>
              <a:rPr lang="en-GB" dirty="0" smtClean="0"/>
              <a:t>Income Tax  -  3p on Basic Rate</a:t>
            </a:r>
          </a:p>
          <a:p>
            <a:r>
              <a:rPr lang="en-GB" dirty="0" smtClean="0"/>
              <a:t>2012 Scotland Act</a:t>
            </a:r>
          </a:p>
          <a:p>
            <a:pPr lvl="1"/>
            <a:r>
              <a:rPr lang="en-GB" dirty="0" smtClean="0"/>
              <a:t>Income Tax  -  10p Rate</a:t>
            </a:r>
          </a:p>
          <a:p>
            <a:pPr lvl="1"/>
            <a:r>
              <a:rPr lang="en-GB" dirty="0" smtClean="0"/>
              <a:t>Stamp Duty Land Tax</a:t>
            </a:r>
          </a:p>
          <a:p>
            <a:pPr lvl="1"/>
            <a:r>
              <a:rPr lang="en-GB" dirty="0" smtClean="0"/>
              <a:t>Landfill Tax</a:t>
            </a:r>
          </a:p>
          <a:p>
            <a:r>
              <a:rPr lang="en-GB" dirty="0" smtClean="0"/>
              <a:t>Smith Proposals</a:t>
            </a:r>
          </a:p>
          <a:p>
            <a:pPr lvl="1"/>
            <a:r>
              <a:rPr lang="en-GB" dirty="0" smtClean="0"/>
              <a:t>Income Tax – all except Personal Allowance, Savings and Investment</a:t>
            </a:r>
          </a:p>
          <a:p>
            <a:pPr lvl="1"/>
            <a:r>
              <a:rPr lang="en-GB" dirty="0" smtClean="0"/>
              <a:t>VAT – half of all duty raised in Scotland</a:t>
            </a:r>
          </a:p>
          <a:p>
            <a:pPr lvl="1"/>
            <a:r>
              <a:rPr lang="en-GB" dirty="0" smtClean="0"/>
              <a:t>Air Passenger Duty</a:t>
            </a:r>
          </a:p>
          <a:p>
            <a:pPr lvl="1"/>
            <a:r>
              <a:rPr lang="en-GB" dirty="0" smtClean="0"/>
              <a:t>Aggregates Levy</a:t>
            </a:r>
          </a:p>
          <a:p>
            <a:endParaRPr lang="en-GB" dirty="0"/>
          </a:p>
        </p:txBody>
      </p:sp>
    </p:spTree>
    <p:extLst>
      <p:ext uri="{BB962C8B-B14F-4D97-AF65-F5344CB8AC3E}">
        <p14:creationId xmlns:p14="http://schemas.microsoft.com/office/powerpoint/2010/main" xmlns="" val="1053868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is the “Scottish Taxpayer”?</a:t>
            </a:r>
            <a:endParaRPr lang="en-GB" dirty="0"/>
          </a:p>
        </p:txBody>
      </p:sp>
      <p:sp>
        <p:nvSpPr>
          <p:cNvPr id="3" name="Content Placeholder 2"/>
          <p:cNvSpPr>
            <a:spLocks noGrp="1"/>
          </p:cNvSpPr>
          <p:nvPr>
            <p:ph idx="1"/>
          </p:nvPr>
        </p:nvSpPr>
        <p:spPr/>
        <p:txBody>
          <a:bodyPr>
            <a:normAutofit lnSpcReduction="10000"/>
          </a:bodyPr>
          <a:lstStyle/>
          <a:p>
            <a:r>
              <a:rPr lang="en-GB" dirty="0" smtClean="0"/>
              <a:t>A </a:t>
            </a:r>
            <a:r>
              <a:rPr lang="en-GB" dirty="0"/>
              <a:t>Scottish taxpayer is defined as someone who is UK resident for tax purposes and who has their only or main place of residence in Scotland for all or the majority of the tax year.</a:t>
            </a:r>
          </a:p>
          <a:p>
            <a:r>
              <a:rPr lang="en-GB" dirty="0"/>
              <a:t>A</a:t>
            </a:r>
            <a:r>
              <a:rPr lang="en-GB" dirty="0" smtClean="0"/>
              <a:t>ny </a:t>
            </a:r>
            <a:r>
              <a:rPr lang="en-GB" dirty="0"/>
              <a:t>UK employer who employs Scottish taxpayers will be affected.  HMRC anticipates that in the months leading up to April 2016, they will identify those who are Scottish taxpayers based on addresses held on their systems and write to individuals with Scottish addresses and give them the opportunity to say whether they agree. </a:t>
            </a:r>
          </a:p>
          <a:p>
            <a:r>
              <a:rPr lang="en-GB" dirty="0"/>
              <a:t>HMRC will be issuing notices of coding containing an ‘S’ suffix to employers to identify employees who hold Scottish taxpayer status.  Employers will then be required to deduct and account to HMRC for Scottish taxes at the appropriate rates through the PAYE system, as they do currently.</a:t>
            </a:r>
          </a:p>
          <a:p>
            <a:endParaRPr lang="en-GB" dirty="0"/>
          </a:p>
        </p:txBody>
      </p:sp>
    </p:spTree>
    <p:extLst>
      <p:ext uri="{BB962C8B-B14F-4D97-AF65-F5344CB8AC3E}">
        <p14:creationId xmlns:p14="http://schemas.microsoft.com/office/powerpoint/2010/main" xmlns="" val="9323582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3"/>
            <a:ext cx="8640960" cy="720080"/>
          </a:xfrm>
        </p:spPr>
        <p:txBody>
          <a:bodyPr>
            <a:noAutofit/>
          </a:bodyPr>
          <a:lstStyle/>
          <a:p>
            <a:pPr algn="l"/>
            <a:r>
              <a:rPr lang="en-GB" sz="3600" dirty="0" smtClean="0">
                <a:solidFill>
                  <a:schemeClr val="tx2">
                    <a:lumMod val="75000"/>
                  </a:schemeClr>
                </a:solidFill>
                <a:ea typeface="Meiryo UI" panose="020B0604030504040204" pitchFamily="34" charset="-128"/>
                <a:cs typeface="Arial" panose="020B0604020202020204" pitchFamily="34" charset="0"/>
              </a:rPr>
              <a:t>The Smith Commission proposals: tax</a:t>
            </a:r>
            <a:endParaRPr lang="en-GB" sz="3600" dirty="0">
              <a:solidFill>
                <a:schemeClr val="tx2">
                  <a:lumMod val="75000"/>
                </a:schemeClr>
              </a:solidFill>
              <a:ea typeface="Meiryo UI" panose="020B0604030504040204" pitchFamily="34" charset="-128"/>
              <a:cs typeface="Arial" panose="020B0604020202020204" pitchFamily="34" charset="0"/>
            </a:endParaRPr>
          </a:p>
        </p:txBody>
      </p:sp>
      <p:cxnSp>
        <p:nvCxnSpPr>
          <p:cNvPr id="6" name="Straight Connector 5"/>
          <p:cNvCxnSpPr/>
          <p:nvPr/>
        </p:nvCxnSpPr>
        <p:spPr>
          <a:xfrm>
            <a:off x="287524" y="836712"/>
            <a:ext cx="8568952" cy="0"/>
          </a:xfrm>
          <a:prstGeom prst="line">
            <a:avLst/>
          </a:prstGeom>
          <a:ln w="12700">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0" y="6813954"/>
            <a:ext cx="9144000" cy="7258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852194530"/>
              </p:ext>
            </p:extLst>
          </p:nvPr>
        </p:nvGraphicFramePr>
        <p:xfrm>
          <a:off x="296368" y="1196752"/>
          <a:ext cx="8560108" cy="4617312"/>
        </p:xfrm>
        <a:graphic>
          <a:graphicData uri="http://schemas.openxmlformats.org/drawingml/2006/table">
            <a:tbl>
              <a:tblPr firstRow="1" bandRow="1">
                <a:tableStyleId>{5C22544A-7EE6-4342-B048-85BDC9FD1C3A}</a:tableStyleId>
              </a:tblPr>
              <a:tblGrid>
                <a:gridCol w="2115392"/>
                <a:gridCol w="3988336"/>
                <a:gridCol w="2456380"/>
              </a:tblGrid>
              <a:tr h="676898">
                <a:tc>
                  <a:txBody>
                    <a:bodyPr/>
                    <a:lstStyle/>
                    <a:p>
                      <a:r>
                        <a:rPr lang="en-GB" sz="2000" dirty="0" smtClean="0"/>
                        <a:t>Tax</a:t>
                      </a:r>
                      <a:endParaRPr lang="en-GB" sz="2000" dirty="0"/>
                    </a:p>
                  </a:txBody>
                  <a:tcPr/>
                </a:tc>
                <a:tc>
                  <a:txBody>
                    <a:bodyPr/>
                    <a:lstStyle/>
                    <a:p>
                      <a:r>
                        <a:rPr lang="en-GB" sz="2000" dirty="0" smtClean="0"/>
                        <a:t>Extent of devolution</a:t>
                      </a:r>
                      <a:endParaRPr lang="en-GB" sz="2000" dirty="0"/>
                    </a:p>
                  </a:txBody>
                  <a:tcPr/>
                </a:tc>
                <a:tc>
                  <a:txBody>
                    <a:bodyPr/>
                    <a:lstStyle/>
                    <a:p>
                      <a:r>
                        <a:rPr lang="en-GB" sz="2000" dirty="0" smtClean="0"/>
                        <a:t>Equivalent receipts,</a:t>
                      </a:r>
                      <a:r>
                        <a:rPr lang="en-GB" sz="2000" baseline="0" dirty="0" smtClean="0"/>
                        <a:t> 2012/13</a:t>
                      </a:r>
                      <a:endParaRPr lang="en-GB" sz="2000" dirty="0"/>
                    </a:p>
                  </a:txBody>
                  <a:tcPr/>
                </a:tc>
              </a:tr>
              <a:tr h="1837294">
                <a:tc>
                  <a:txBody>
                    <a:bodyPr/>
                    <a:lstStyle/>
                    <a:p>
                      <a:r>
                        <a:rPr lang="en-GB" sz="2000" dirty="0" smtClean="0"/>
                        <a:t>Income tax</a:t>
                      </a:r>
                      <a:endParaRPr lang="en-GB" sz="2000" dirty="0"/>
                    </a:p>
                  </a:txBody>
                  <a:tcPr/>
                </a:tc>
                <a:tc>
                  <a:txBody>
                    <a:bodyPr/>
                    <a:lstStyle/>
                    <a:p>
                      <a:r>
                        <a:rPr lang="en-GB" sz="2000" dirty="0" smtClean="0"/>
                        <a:t>Rates and thresholds</a:t>
                      </a:r>
                      <a:r>
                        <a:rPr lang="en-GB" sz="2000" baseline="0" dirty="0" smtClean="0"/>
                        <a:t> fully devolved; </a:t>
                      </a:r>
                    </a:p>
                    <a:p>
                      <a:r>
                        <a:rPr lang="en-GB" sz="2000" baseline="0" dirty="0" smtClean="0"/>
                        <a:t>Personal allowance and reliefs reserved;</a:t>
                      </a:r>
                    </a:p>
                    <a:p>
                      <a:r>
                        <a:rPr lang="en-GB" sz="2000" baseline="0" dirty="0" smtClean="0"/>
                        <a:t>Tax on savings and dividend income reserved</a:t>
                      </a:r>
                    </a:p>
                  </a:txBody>
                  <a:tcPr/>
                </a:tc>
                <a:tc>
                  <a:txBody>
                    <a:bodyPr/>
                    <a:lstStyle/>
                    <a:p>
                      <a:r>
                        <a:rPr lang="en-GB" sz="2000" dirty="0" smtClean="0"/>
                        <a:t>£10.8bn</a:t>
                      </a:r>
                      <a:endParaRPr lang="en-GB" sz="2000" dirty="0"/>
                    </a:p>
                  </a:txBody>
                  <a:tcPr/>
                </a:tc>
              </a:tr>
              <a:tr h="676898">
                <a:tc>
                  <a:txBody>
                    <a:bodyPr/>
                    <a:lstStyle/>
                    <a:p>
                      <a:r>
                        <a:rPr lang="en-GB" sz="2000" dirty="0" smtClean="0"/>
                        <a:t>VAT</a:t>
                      </a:r>
                      <a:endParaRPr lang="en-GB" sz="2000" dirty="0"/>
                    </a:p>
                  </a:txBody>
                  <a:tcPr/>
                </a:tc>
                <a:tc>
                  <a:txBody>
                    <a:bodyPr/>
                    <a:lstStyle/>
                    <a:p>
                      <a:r>
                        <a:rPr lang="en-GB" sz="2000" dirty="0" smtClean="0"/>
                        <a:t>Half of revenues in Scotland assigned to Scottish Parliament</a:t>
                      </a:r>
                      <a:endParaRPr lang="en-GB" sz="2000" dirty="0"/>
                    </a:p>
                  </a:txBody>
                  <a:tcPr/>
                </a:tc>
                <a:tc>
                  <a:txBody>
                    <a:bodyPr/>
                    <a:lstStyle/>
                    <a:p>
                      <a:r>
                        <a:rPr lang="en-GB" sz="2000" dirty="0" smtClean="0"/>
                        <a:t>£4.7bn</a:t>
                      </a:r>
                      <a:endParaRPr lang="en-GB" sz="2000" dirty="0"/>
                    </a:p>
                  </a:txBody>
                  <a:tcPr/>
                </a:tc>
              </a:tr>
              <a:tr h="596508">
                <a:tc>
                  <a:txBody>
                    <a:bodyPr/>
                    <a:lstStyle/>
                    <a:p>
                      <a:r>
                        <a:rPr lang="en-GB" sz="2000" dirty="0" smtClean="0"/>
                        <a:t>Air Passenger Duty</a:t>
                      </a:r>
                      <a:endParaRPr lang="en-GB" sz="2000" dirty="0"/>
                    </a:p>
                  </a:txBody>
                  <a:tcPr/>
                </a:tc>
                <a:tc>
                  <a:txBody>
                    <a:bodyPr/>
                    <a:lstStyle/>
                    <a:p>
                      <a:r>
                        <a:rPr lang="en-GB" sz="2000" dirty="0" smtClean="0"/>
                        <a:t>Fully devolved</a:t>
                      </a:r>
                      <a:endParaRPr lang="en-GB" sz="2000" dirty="0"/>
                    </a:p>
                  </a:txBody>
                  <a:tcPr/>
                </a:tc>
                <a:tc>
                  <a:txBody>
                    <a:bodyPr/>
                    <a:lstStyle/>
                    <a:p>
                      <a:r>
                        <a:rPr lang="en-GB" sz="2000" dirty="0" smtClean="0"/>
                        <a:t>£0.23bn</a:t>
                      </a:r>
                      <a:endParaRPr lang="en-GB" sz="2000" dirty="0"/>
                    </a:p>
                  </a:txBody>
                  <a:tcPr/>
                </a:tc>
              </a:tr>
              <a:tr h="676898">
                <a:tc>
                  <a:txBody>
                    <a:bodyPr/>
                    <a:lstStyle/>
                    <a:p>
                      <a:r>
                        <a:rPr lang="en-GB" sz="2000" dirty="0" smtClean="0"/>
                        <a:t>Aggregates Levy</a:t>
                      </a:r>
                      <a:endParaRPr lang="en-GB" sz="2000" dirty="0"/>
                    </a:p>
                  </a:txBody>
                  <a:tcPr/>
                </a:tc>
                <a:tc>
                  <a:txBody>
                    <a:bodyPr/>
                    <a:lstStyle/>
                    <a:p>
                      <a:r>
                        <a:rPr lang="en-GB" sz="2000" dirty="0" smtClean="0"/>
                        <a:t>Design and collection fully devolved</a:t>
                      </a:r>
                      <a:endParaRPr lang="en-GB" sz="2000" dirty="0"/>
                    </a:p>
                  </a:txBody>
                  <a:tcPr/>
                </a:tc>
                <a:tc>
                  <a:txBody>
                    <a:bodyPr/>
                    <a:lstStyle/>
                    <a:p>
                      <a:r>
                        <a:rPr lang="en-GB" sz="2000" dirty="0" smtClean="0"/>
                        <a:t>£0.04bn</a:t>
                      </a:r>
                      <a:endParaRPr lang="en-GB" sz="2000" dirty="0"/>
                    </a:p>
                  </a:txBody>
                  <a:tcPr/>
                </a:tc>
              </a:tr>
            </a:tbl>
          </a:graphicData>
        </a:graphic>
      </p:graphicFrame>
    </p:spTree>
    <p:extLst>
      <p:ext uri="{BB962C8B-B14F-4D97-AF65-F5344CB8AC3E}">
        <p14:creationId xmlns:p14="http://schemas.microsoft.com/office/powerpoint/2010/main" xmlns="" val="8378307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760" y="9027"/>
            <a:ext cx="8640960" cy="844459"/>
          </a:xfrm>
        </p:spPr>
        <p:txBody>
          <a:bodyPr>
            <a:noAutofit/>
          </a:bodyPr>
          <a:lstStyle/>
          <a:p>
            <a:pPr algn="l"/>
            <a:r>
              <a:rPr lang="en-GB" sz="3600" dirty="0">
                <a:solidFill>
                  <a:schemeClr val="tx2">
                    <a:lumMod val="75000"/>
                  </a:schemeClr>
                </a:solidFill>
                <a:ea typeface="Meiryo UI" panose="020B0604030504040204" pitchFamily="34" charset="-128"/>
                <a:cs typeface="Arial" panose="020B0604020202020204" pitchFamily="34" charset="0"/>
              </a:rPr>
              <a:t>Scotland Act </a:t>
            </a:r>
            <a:r>
              <a:rPr lang="en-GB" sz="3600" dirty="0" smtClean="0">
                <a:solidFill>
                  <a:schemeClr val="tx2">
                    <a:lumMod val="75000"/>
                  </a:schemeClr>
                </a:solidFill>
                <a:ea typeface="Meiryo UI" panose="020B0604030504040204" pitchFamily="34" charset="-128"/>
                <a:cs typeface="Arial" panose="020B0604020202020204" pitchFamily="34" charset="0"/>
              </a:rPr>
              <a:t>2012: tax powers</a:t>
            </a:r>
            <a:endParaRPr lang="en-GB" sz="3600" dirty="0">
              <a:solidFill>
                <a:schemeClr val="tx2">
                  <a:lumMod val="75000"/>
                </a:schemeClr>
              </a:solidFill>
              <a:ea typeface="Meiryo UI" panose="020B0604030504040204" pitchFamily="34" charset="-128"/>
              <a:cs typeface="Arial" panose="020B0604020202020204" pitchFamily="34" charset="0"/>
            </a:endParaRPr>
          </a:p>
        </p:txBody>
      </p:sp>
      <p:cxnSp>
        <p:nvCxnSpPr>
          <p:cNvPr id="6" name="Straight Connector 5"/>
          <p:cNvCxnSpPr/>
          <p:nvPr/>
        </p:nvCxnSpPr>
        <p:spPr>
          <a:xfrm>
            <a:off x="176083" y="764704"/>
            <a:ext cx="8568952" cy="0"/>
          </a:xfrm>
          <a:prstGeom prst="line">
            <a:avLst/>
          </a:prstGeom>
          <a:ln w="12700">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0" y="6813954"/>
            <a:ext cx="9144000" cy="7258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Content Placeholder 2"/>
          <p:cNvSpPr>
            <a:spLocks noGrp="1"/>
          </p:cNvSpPr>
          <p:nvPr>
            <p:ph idx="1"/>
          </p:nvPr>
        </p:nvSpPr>
        <p:spPr>
          <a:xfrm>
            <a:off x="345759" y="917611"/>
            <a:ext cx="8229600" cy="5294320"/>
          </a:xfrm>
        </p:spPr>
        <p:txBody>
          <a:bodyPr>
            <a:normAutofit/>
          </a:bodyPr>
          <a:lstStyle/>
          <a:p>
            <a:r>
              <a:rPr lang="en-GB" sz="2400" dirty="0" smtClean="0">
                <a:solidFill>
                  <a:schemeClr val="tx1">
                    <a:lumMod val="50000"/>
                    <a:lumOff val="50000"/>
                  </a:schemeClr>
                </a:solidFill>
              </a:rPr>
              <a:t>Landfill tax: £0.1bn</a:t>
            </a:r>
          </a:p>
          <a:p>
            <a:r>
              <a:rPr lang="en-GB" sz="2400" dirty="0" smtClean="0">
                <a:solidFill>
                  <a:schemeClr val="tx1">
                    <a:lumMod val="50000"/>
                    <a:lumOff val="50000"/>
                  </a:schemeClr>
                </a:solidFill>
              </a:rPr>
              <a:t>Land and buildings transaction tax: £0.4bn</a:t>
            </a:r>
          </a:p>
          <a:p>
            <a:r>
              <a:rPr lang="en-GB" sz="2400" dirty="0" smtClean="0">
                <a:solidFill>
                  <a:schemeClr val="tx1">
                    <a:lumMod val="50000"/>
                    <a:lumOff val="50000"/>
                  </a:schemeClr>
                </a:solidFill>
              </a:rPr>
              <a:t>Scottish Rate of Income Tax (SRIT): £4.7bn</a:t>
            </a:r>
          </a:p>
          <a:p>
            <a:endParaRPr lang="en-GB" sz="2400" dirty="0">
              <a:solidFill>
                <a:schemeClr val="tx1">
                  <a:lumMod val="50000"/>
                  <a:lumOff val="50000"/>
                </a:schemeClr>
              </a:solidFill>
            </a:endParaRPr>
          </a:p>
          <a:p>
            <a:endParaRPr lang="en-GB" sz="2400" dirty="0" smtClean="0">
              <a:solidFill>
                <a:schemeClr val="tx1">
                  <a:lumMod val="50000"/>
                  <a:lumOff val="50000"/>
                </a:schemeClr>
              </a:solidFill>
            </a:endParaRPr>
          </a:p>
          <a:p>
            <a:endParaRPr lang="en-GB" sz="2400" dirty="0">
              <a:solidFill>
                <a:schemeClr val="tx1">
                  <a:lumMod val="50000"/>
                  <a:lumOff val="50000"/>
                </a:schemeClr>
              </a:solidFill>
            </a:endParaRPr>
          </a:p>
          <a:p>
            <a:endParaRPr lang="en-GB" sz="2400" dirty="0" smtClean="0">
              <a:solidFill>
                <a:schemeClr val="tx1">
                  <a:lumMod val="50000"/>
                  <a:lumOff val="50000"/>
                </a:schemeClr>
              </a:solidFill>
            </a:endParaRPr>
          </a:p>
          <a:p>
            <a:endParaRPr lang="en-GB" sz="2400" dirty="0">
              <a:solidFill>
                <a:schemeClr val="tx1">
                  <a:lumMod val="50000"/>
                  <a:lumOff val="50000"/>
                </a:schemeClr>
              </a:solidFill>
            </a:endParaRPr>
          </a:p>
          <a:p>
            <a:endParaRPr lang="en-GB" sz="2400" dirty="0" smtClean="0">
              <a:solidFill>
                <a:schemeClr val="tx1">
                  <a:lumMod val="50000"/>
                  <a:lumOff val="50000"/>
                </a:schemeClr>
              </a:solidFill>
            </a:endParaRPr>
          </a:p>
          <a:p>
            <a:endParaRPr lang="en-GB" sz="2400" dirty="0" smtClean="0">
              <a:solidFill>
                <a:schemeClr val="tx1">
                  <a:lumMod val="50000"/>
                  <a:lumOff val="50000"/>
                </a:schemeClr>
              </a:solidFill>
            </a:endParaRPr>
          </a:p>
          <a:p>
            <a:r>
              <a:rPr lang="en-GB" sz="2400" dirty="0" smtClean="0">
                <a:solidFill>
                  <a:schemeClr val="tx1">
                    <a:lumMod val="50000"/>
                    <a:lumOff val="50000"/>
                  </a:schemeClr>
                </a:solidFill>
              </a:rPr>
              <a:t>Plus already devolved council tax (£2bn) and NDR (£2.8bn)</a:t>
            </a:r>
          </a:p>
        </p:txBody>
      </p:sp>
      <p:cxnSp>
        <p:nvCxnSpPr>
          <p:cNvPr id="13" name="Straight Connector 12"/>
          <p:cNvCxnSpPr/>
          <p:nvPr/>
        </p:nvCxnSpPr>
        <p:spPr bwMode="auto">
          <a:xfrm>
            <a:off x="1243325" y="2229910"/>
            <a:ext cx="1984" cy="259786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4" name="Straight Connector 13"/>
          <p:cNvCxnSpPr/>
          <p:nvPr/>
        </p:nvCxnSpPr>
        <p:spPr bwMode="auto">
          <a:xfrm flipH="1" flipV="1">
            <a:off x="1245309" y="4827770"/>
            <a:ext cx="6192688" cy="271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6" name="TextBox 15"/>
          <p:cNvSpPr txBox="1"/>
          <p:nvPr/>
        </p:nvSpPr>
        <p:spPr>
          <a:xfrm rot="16200000">
            <a:off x="-349376" y="2893969"/>
            <a:ext cx="1360372" cy="646331"/>
          </a:xfrm>
          <a:prstGeom prst="rect">
            <a:avLst/>
          </a:prstGeom>
          <a:noFill/>
        </p:spPr>
        <p:txBody>
          <a:bodyPr wrap="none" rtlCol="0">
            <a:spAutoFit/>
          </a:bodyPr>
          <a:lstStyle/>
          <a:p>
            <a:r>
              <a:rPr lang="en-GB" dirty="0" smtClean="0"/>
              <a:t>Income Tax</a:t>
            </a:r>
          </a:p>
          <a:p>
            <a:r>
              <a:rPr lang="en-GB" dirty="0" smtClean="0"/>
              <a:t>Rate</a:t>
            </a:r>
            <a:endParaRPr lang="en-GB" dirty="0"/>
          </a:p>
        </p:txBody>
      </p:sp>
      <p:sp>
        <p:nvSpPr>
          <p:cNvPr id="17" name="TextBox 16"/>
          <p:cNvSpPr txBox="1"/>
          <p:nvPr/>
        </p:nvSpPr>
        <p:spPr>
          <a:xfrm>
            <a:off x="1893380" y="4827770"/>
            <a:ext cx="684803" cy="369332"/>
          </a:xfrm>
          <a:prstGeom prst="rect">
            <a:avLst/>
          </a:prstGeom>
          <a:noFill/>
        </p:spPr>
        <p:txBody>
          <a:bodyPr wrap="none" rtlCol="0">
            <a:spAutoFit/>
          </a:bodyPr>
          <a:lstStyle/>
          <a:p>
            <a:r>
              <a:rPr lang="en-GB" dirty="0" smtClean="0"/>
              <a:t>£10k</a:t>
            </a:r>
            <a:endParaRPr lang="en-GB" dirty="0"/>
          </a:p>
        </p:txBody>
      </p:sp>
      <p:cxnSp>
        <p:nvCxnSpPr>
          <p:cNvPr id="18" name="Straight Connector 17"/>
          <p:cNvCxnSpPr>
            <a:stCxn id="17" idx="0"/>
            <a:endCxn id="17" idx="0"/>
          </p:cNvCxnSpPr>
          <p:nvPr/>
        </p:nvCxnSpPr>
        <p:spPr bwMode="auto">
          <a:xfrm>
            <a:off x="2235782" y="4827770"/>
            <a:ext cx="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9" name="Straight Connector 18"/>
          <p:cNvCxnSpPr/>
          <p:nvPr/>
        </p:nvCxnSpPr>
        <p:spPr bwMode="auto">
          <a:xfrm>
            <a:off x="3862336" y="46732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0" name="Straight Connector 19"/>
          <p:cNvCxnSpPr/>
          <p:nvPr/>
        </p:nvCxnSpPr>
        <p:spPr bwMode="auto">
          <a:xfrm>
            <a:off x="2224799" y="46732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1" name="TextBox 20"/>
          <p:cNvSpPr txBox="1"/>
          <p:nvPr/>
        </p:nvSpPr>
        <p:spPr>
          <a:xfrm>
            <a:off x="3519934" y="4830481"/>
            <a:ext cx="639919" cy="369332"/>
          </a:xfrm>
          <a:prstGeom prst="rect">
            <a:avLst/>
          </a:prstGeom>
          <a:noFill/>
        </p:spPr>
        <p:txBody>
          <a:bodyPr wrap="none" rtlCol="0">
            <a:spAutoFit/>
          </a:bodyPr>
          <a:lstStyle/>
          <a:p>
            <a:r>
              <a:rPr lang="en-GB" dirty="0" smtClean="0"/>
              <a:t>£42k</a:t>
            </a:r>
            <a:endParaRPr lang="en-GB" dirty="0"/>
          </a:p>
        </p:txBody>
      </p:sp>
      <p:cxnSp>
        <p:nvCxnSpPr>
          <p:cNvPr id="22" name="Straight Connector 21"/>
          <p:cNvCxnSpPr/>
          <p:nvPr/>
        </p:nvCxnSpPr>
        <p:spPr bwMode="auto">
          <a:xfrm>
            <a:off x="6141853" y="46732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3" name="TextBox 22"/>
          <p:cNvSpPr txBox="1"/>
          <p:nvPr/>
        </p:nvSpPr>
        <p:spPr>
          <a:xfrm>
            <a:off x="5799451" y="4830481"/>
            <a:ext cx="813043" cy="369332"/>
          </a:xfrm>
          <a:prstGeom prst="rect">
            <a:avLst/>
          </a:prstGeom>
          <a:noFill/>
        </p:spPr>
        <p:txBody>
          <a:bodyPr wrap="none" rtlCol="0">
            <a:spAutoFit/>
          </a:bodyPr>
          <a:lstStyle/>
          <a:p>
            <a:r>
              <a:rPr lang="en-GB" dirty="0" smtClean="0"/>
              <a:t>£150k</a:t>
            </a:r>
            <a:endParaRPr lang="en-GB" dirty="0"/>
          </a:p>
        </p:txBody>
      </p:sp>
      <p:cxnSp>
        <p:nvCxnSpPr>
          <p:cNvPr id="24" name="Straight Connector 23"/>
          <p:cNvCxnSpPr/>
          <p:nvPr/>
        </p:nvCxnSpPr>
        <p:spPr bwMode="auto">
          <a:xfrm>
            <a:off x="1245309" y="3891666"/>
            <a:ext cx="216024"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5" name="Straight Connector 24"/>
          <p:cNvCxnSpPr/>
          <p:nvPr/>
        </p:nvCxnSpPr>
        <p:spPr bwMode="auto">
          <a:xfrm>
            <a:off x="1245309" y="2996755"/>
            <a:ext cx="216024"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6" name="Straight Connector 25"/>
          <p:cNvCxnSpPr/>
          <p:nvPr/>
        </p:nvCxnSpPr>
        <p:spPr bwMode="auto">
          <a:xfrm>
            <a:off x="1271417" y="2721614"/>
            <a:ext cx="216024"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7" name="TextBox 26"/>
          <p:cNvSpPr txBox="1"/>
          <p:nvPr/>
        </p:nvSpPr>
        <p:spPr>
          <a:xfrm>
            <a:off x="662323" y="3684770"/>
            <a:ext cx="569387" cy="369332"/>
          </a:xfrm>
          <a:prstGeom prst="rect">
            <a:avLst/>
          </a:prstGeom>
          <a:noFill/>
        </p:spPr>
        <p:txBody>
          <a:bodyPr wrap="none" rtlCol="0">
            <a:spAutoFit/>
          </a:bodyPr>
          <a:lstStyle/>
          <a:p>
            <a:r>
              <a:rPr lang="en-GB" dirty="0" smtClean="0"/>
              <a:t>20p</a:t>
            </a:r>
            <a:endParaRPr lang="en-GB" dirty="0"/>
          </a:p>
        </p:txBody>
      </p:sp>
      <p:sp>
        <p:nvSpPr>
          <p:cNvPr id="28" name="TextBox 27"/>
          <p:cNvSpPr txBox="1"/>
          <p:nvPr/>
        </p:nvSpPr>
        <p:spPr>
          <a:xfrm>
            <a:off x="702030" y="2812089"/>
            <a:ext cx="569387" cy="369332"/>
          </a:xfrm>
          <a:prstGeom prst="rect">
            <a:avLst/>
          </a:prstGeom>
          <a:noFill/>
        </p:spPr>
        <p:txBody>
          <a:bodyPr wrap="none" rtlCol="0">
            <a:spAutoFit/>
          </a:bodyPr>
          <a:lstStyle/>
          <a:p>
            <a:r>
              <a:rPr lang="en-GB" dirty="0"/>
              <a:t>4</a:t>
            </a:r>
            <a:r>
              <a:rPr lang="en-GB" dirty="0" smtClean="0"/>
              <a:t>0p</a:t>
            </a:r>
            <a:endParaRPr lang="en-GB" dirty="0"/>
          </a:p>
        </p:txBody>
      </p:sp>
      <p:sp>
        <p:nvSpPr>
          <p:cNvPr id="29" name="TextBox 28"/>
          <p:cNvSpPr txBox="1"/>
          <p:nvPr/>
        </p:nvSpPr>
        <p:spPr>
          <a:xfrm>
            <a:off x="673938" y="2536948"/>
            <a:ext cx="569387" cy="369332"/>
          </a:xfrm>
          <a:prstGeom prst="rect">
            <a:avLst/>
          </a:prstGeom>
          <a:noFill/>
        </p:spPr>
        <p:txBody>
          <a:bodyPr wrap="none" rtlCol="0">
            <a:spAutoFit/>
          </a:bodyPr>
          <a:lstStyle/>
          <a:p>
            <a:r>
              <a:rPr lang="en-GB" dirty="0" smtClean="0"/>
              <a:t>4</a:t>
            </a:r>
            <a:r>
              <a:rPr lang="en-GB" dirty="0"/>
              <a:t>5</a:t>
            </a:r>
            <a:r>
              <a:rPr lang="en-GB" dirty="0" smtClean="0"/>
              <a:t>p</a:t>
            </a:r>
            <a:endParaRPr lang="en-GB" dirty="0"/>
          </a:p>
        </p:txBody>
      </p:sp>
      <p:sp>
        <p:nvSpPr>
          <p:cNvPr id="30" name="Rectangle 29"/>
          <p:cNvSpPr/>
          <p:nvPr/>
        </p:nvSpPr>
        <p:spPr bwMode="auto">
          <a:xfrm>
            <a:off x="2224799" y="3891666"/>
            <a:ext cx="1637537" cy="936104"/>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32" charset="-128"/>
            </a:endParaRPr>
          </a:p>
        </p:txBody>
      </p:sp>
      <p:sp>
        <p:nvSpPr>
          <p:cNvPr id="31" name="Rectangle 30"/>
          <p:cNvSpPr/>
          <p:nvPr/>
        </p:nvSpPr>
        <p:spPr bwMode="auto">
          <a:xfrm>
            <a:off x="3862335" y="2944609"/>
            <a:ext cx="2279518" cy="1885872"/>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32" charset="-128"/>
            </a:endParaRPr>
          </a:p>
        </p:txBody>
      </p:sp>
      <p:sp>
        <p:nvSpPr>
          <p:cNvPr id="32" name="Rectangle 31"/>
          <p:cNvSpPr/>
          <p:nvPr/>
        </p:nvSpPr>
        <p:spPr bwMode="auto">
          <a:xfrm>
            <a:off x="6141853" y="2721613"/>
            <a:ext cx="1152128" cy="2108868"/>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32" charset="-128"/>
            </a:endParaRPr>
          </a:p>
        </p:txBody>
      </p:sp>
      <p:sp>
        <p:nvSpPr>
          <p:cNvPr id="33" name="TextBox 32"/>
          <p:cNvSpPr txBox="1"/>
          <p:nvPr/>
        </p:nvSpPr>
        <p:spPr>
          <a:xfrm>
            <a:off x="6887459" y="4830481"/>
            <a:ext cx="941283" cy="369332"/>
          </a:xfrm>
          <a:prstGeom prst="rect">
            <a:avLst/>
          </a:prstGeom>
          <a:noFill/>
        </p:spPr>
        <p:txBody>
          <a:bodyPr wrap="none" rtlCol="0">
            <a:spAutoFit/>
          </a:bodyPr>
          <a:lstStyle/>
          <a:p>
            <a:r>
              <a:rPr lang="en-GB" dirty="0" smtClean="0"/>
              <a:t>£200k?</a:t>
            </a:r>
            <a:endParaRPr lang="en-GB" dirty="0"/>
          </a:p>
        </p:txBody>
      </p:sp>
      <p:sp>
        <p:nvSpPr>
          <p:cNvPr id="35" name="TextBox 34"/>
          <p:cNvSpPr txBox="1"/>
          <p:nvPr/>
        </p:nvSpPr>
        <p:spPr>
          <a:xfrm>
            <a:off x="717687" y="4169299"/>
            <a:ext cx="569387" cy="369332"/>
          </a:xfrm>
          <a:prstGeom prst="rect">
            <a:avLst/>
          </a:prstGeom>
          <a:noFill/>
        </p:spPr>
        <p:txBody>
          <a:bodyPr wrap="none" rtlCol="0">
            <a:spAutoFit/>
          </a:bodyPr>
          <a:lstStyle/>
          <a:p>
            <a:r>
              <a:rPr lang="en-GB" dirty="0"/>
              <a:t>1</a:t>
            </a:r>
            <a:r>
              <a:rPr lang="en-GB" dirty="0" smtClean="0"/>
              <a:t>0p</a:t>
            </a:r>
            <a:endParaRPr lang="en-GB" dirty="0"/>
          </a:p>
        </p:txBody>
      </p:sp>
      <p:cxnSp>
        <p:nvCxnSpPr>
          <p:cNvPr id="36" name="Straight Connector 35"/>
          <p:cNvCxnSpPr/>
          <p:nvPr/>
        </p:nvCxnSpPr>
        <p:spPr bwMode="auto">
          <a:xfrm>
            <a:off x="1243325" y="4359718"/>
            <a:ext cx="216024"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37" name="Rectangle 36"/>
          <p:cNvSpPr/>
          <p:nvPr/>
        </p:nvSpPr>
        <p:spPr bwMode="auto">
          <a:xfrm>
            <a:off x="2224799" y="4359718"/>
            <a:ext cx="5069182" cy="457594"/>
          </a:xfrm>
          <a:prstGeom prst="rect">
            <a:avLst/>
          </a:prstGeom>
          <a:pattFill prst="dkDnDiag">
            <a:fgClr>
              <a:srgbClr val="0070C0"/>
            </a:fgClr>
            <a:bgClr>
              <a:schemeClr val="bg1"/>
            </a:bgClr>
          </a:patt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32" charset="-128"/>
            </a:endParaRPr>
          </a:p>
        </p:txBody>
      </p:sp>
      <p:cxnSp>
        <p:nvCxnSpPr>
          <p:cNvPr id="38" name="Straight Arrow Connector 37"/>
          <p:cNvCxnSpPr/>
          <p:nvPr/>
        </p:nvCxnSpPr>
        <p:spPr bwMode="auto">
          <a:xfrm flipV="1">
            <a:off x="6612494" y="4359718"/>
            <a:ext cx="1667401" cy="228797"/>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39" name="TextBox 38"/>
          <p:cNvSpPr txBox="1"/>
          <p:nvPr/>
        </p:nvSpPr>
        <p:spPr>
          <a:xfrm rot="5400000">
            <a:off x="7295010" y="4073459"/>
            <a:ext cx="2339102" cy="369332"/>
          </a:xfrm>
          <a:prstGeom prst="rect">
            <a:avLst/>
          </a:prstGeom>
          <a:noFill/>
        </p:spPr>
        <p:txBody>
          <a:bodyPr wrap="none" rtlCol="0">
            <a:spAutoFit/>
          </a:bodyPr>
          <a:lstStyle/>
          <a:p>
            <a:r>
              <a:rPr lang="en-GB" dirty="0" smtClean="0"/>
              <a:t>Scottish Government</a:t>
            </a:r>
            <a:endParaRPr lang="en-GB" dirty="0"/>
          </a:p>
        </p:txBody>
      </p:sp>
      <p:cxnSp>
        <p:nvCxnSpPr>
          <p:cNvPr id="40" name="Straight Arrow Connector 39"/>
          <p:cNvCxnSpPr/>
          <p:nvPr/>
        </p:nvCxnSpPr>
        <p:spPr bwMode="auto">
          <a:xfrm flipV="1">
            <a:off x="6745843" y="2599242"/>
            <a:ext cx="491687" cy="97054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41" name="TextBox 40"/>
          <p:cNvSpPr txBox="1"/>
          <p:nvPr/>
        </p:nvSpPr>
        <p:spPr>
          <a:xfrm>
            <a:off x="6555449" y="2229910"/>
            <a:ext cx="1877437" cy="369332"/>
          </a:xfrm>
          <a:prstGeom prst="rect">
            <a:avLst/>
          </a:prstGeom>
          <a:noFill/>
        </p:spPr>
        <p:txBody>
          <a:bodyPr wrap="none" rtlCol="0">
            <a:spAutoFit/>
          </a:bodyPr>
          <a:lstStyle/>
          <a:p>
            <a:r>
              <a:rPr lang="en-GB" dirty="0" smtClean="0"/>
              <a:t>HM Government</a:t>
            </a:r>
            <a:endParaRPr lang="en-GB" dirty="0"/>
          </a:p>
        </p:txBody>
      </p:sp>
    </p:spTree>
    <p:extLst>
      <p:ext uri="{BB962C8B-B14F-4D97-AF65-F5344CB8AC3E}">
        <p14:creationId xmlns:p14="http://schemas.microsoft.com/office/powerpoint/2010/main" xmlns="" val="1315840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7" grpId="0" animBg="1"/>
      <p:bldP spid="39" grpId="0"/>
      <p:bldP spid="4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3"/>
            <a:ext cx="8640960" cy="720080"/>
          </a:xfrm>
        </p:spPr>
        <p:txBody>
          <a:bodyPr>
            <a:noAutofit/>
          </a:bodyPr>
          <a:lstStyle/>
          <a:p>
            <a:pPr algn="l"/>
            <a:r>
              <a:rPr lang="en-GB" sz="3600" dirty="0" smtClean="0">
                <a:solidFill>
                  <a:schemeClr val="tx2">
                    <a:lumMod val="75000"/>
                  </a:schemeClr>
                </a:solidFill>
                <a:ea typeface="Meiryo UI" panose="020B0604030504040204" pitchFamily="34" charset="-128"/>
                <a:cs typeface="Arial" panose="020B0604020202020204" pitchFamily="34" charset="0"/>
              </a:rPr>
              <a:t>Comparing SRIT and Smith Proposals</a:t>
            </a:r>
            <a:endParaRPr lang="en-GB" sz="3600" dirty="0">
              <a:solidFill>
                <a:schemeClr val="tx2">
                  <a:lumMod val="75000"/>
                </a:schemeClr>
              </a:solidFill>
              <a:ea typeface="Meiryo UI" panose="020B0604030504040204" pitchFamily="34" charset="-128"/>
              <a:cs typeface="Arial" panose="020B0604020202020204" pitchFamily="34" charset="0"/>
            </a:endParaRPr>
          </a:p>
        </p:txBody>
      </p:sp>
      <p:cxnSp>
        <p:nvCxnSpPr>
          <p:cNvPr id="6" name="Straight Connector 5"/>
          <p:cNvCxnSpPr/>
          <p:nvPr/>
        </p:nvCxnSpPr>
        <p:spPr>
          <a:xfrm>
            <a:off x="287524" y="836712"/>
            <a:ext cx="8568952" cy="0"/>
          </a:xfrm>
          <a:prstGeom prst="line">
            <a:avLst/>
          </a:prstGeom>
          <a:ln w="12700">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0" y="6813954"/>
            <a:ext cx="9144000" cy="7258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p:txBody>
          <a:bodyPr/>
          <a:lstStyle/>
          <a:p>
            <a:endParaRPr lang="en-GB" dirty="0"/>
          </a:p>
        </p:txBody>
      </p:sp>
      <p:cxnSp>
        <p:nvCxnSpPr>
          <p:cNvPr id="13" name="Straight Connector 12"/>
          <p:cNvCxnSpPr/>
          <p:nvPr/>
        </p:nvCxnSpPr>
        <p:spPr bwMode="auto">
          <a:xfrm>
            <a:off x="1243325" y="2229910"/>
            <a:ext cx="1984" cy="259786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4" name="Straight Connector 13"/>
          <p:cNvCxnSpPr/>
          <p:nvPr/>
        </p:nvCxnSpPr>
        <p:spPr bwMode="auto">
          <a:xfrm flipH="1" flipV="1">
            <a:off x="1245309" y="4827770"/>
            <a:ext cx="6192688" cy="271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5" name="TextBox 14"/>
          <p:cNvSpPr txBox="1"/>
          <p:nvPr/>
        </p:nvSpPr>
        <p:spPr>
          <a:xfrm>
            <a:off x="1893380" y="4827770"/>
            <a:ext cx="684803" cy="369332"/>
          </a:xfrm>
          <a:prstGeom prst="rect">
            <a:avLst/>
          </a:prstGeom>
          <a:noFill/>
        </p:spPr>
        <p:txBody>
          <a:bodyPr wrap="none" rtlCol="0">
            <a:spAutoFit/>
          </a:bodyPr>
          <a:lstStyle/>
          <a:p>
            <a:r>
              <a:rPr lang="en-GB" dirty="0" smtClean="0"/>
              <a:t>£10k</a:t>
            </a:r>
            <a:endParaRPr lang="en-GB" dirty="0"/>
          </a:p>
        </p:txBody>
      </p:sp>
      <p:cxnSp>
        <p:nvCxnSpPr>
          <p:cNvPr id="16" name="Straight Connector 15"/>
          <p:cNvCxnSpPr>
            <a:stCxn id="15" idx="0"/>
            <a:endCxn id="15" idx="0"/>
          </p:cNvCxnSpPr>
          <p:nvPr/>
        </p:nvCxnSpPr>
        <p:spPr bwMode="auto">
          <a:xfrm>
            <a:off x="2235782" y="4827770"/>
            <a:ext cx="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7" name="Straight Connector 16"/>
          <p:cNvCxnSpPr/>
          <p:nvPr/>
        </p:nvCxnSpPr>
        <p:spPr bwMode="auto">
          <a:xfrm>
            <a:off x="3862336" y="46732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8" name="Straight Connector 17"/>
          <p:cNvCxnSpPr/>
          <p:nvPr/>
        </p:nvCxnSpPr>
        <p:spPr bwMode="auto">
          <a:xfrm>
            <a:off x="2224799" y="46732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9" name="TextBox 18"/>
          <p:cNvSpPr txBox="1"/>
          <p:nvPr/>
        </p:nvSpPr>
        <p:spPr>
          <a:xfrm>
            <a:off x="3519934" y="4830481"/>
            <a:ext cx="639919" cy="369332"/>
          </a:xfrm>
          <a:prstGeom prst="rect">
            <a:avLst/>
          </a:prstGeom>
          <a:noFill/>
        </p:spPr>
        <p:txBody>
          <a:bodyPr wrap="none" rtlCol="0">
            <a:spAutoFit/>
          </a:bodyPr>
          <a:lstStyle/>
          <a:p>
            <a:r>
              <a:rPr lang="en-GB" dirty="0" smtClean="0"/>
              <a:t>£42k</a:t>
            </a:r>
            <a:endParaRPr lang="en-GB" dirty="0"/>
          </a:p>
        </p:txBody>
      </p:sp>
      <p:cxnSp>
        <p:nvCxnSpPr>
          <p:cNvPr id="20" name="Straight Connector 19"/>
          <p:cNvCxnSpPr/>
          <p:nvPr/>
        </p:nvCxnSpPr>
        <p:spPr bwMode="auto">
          <a:xfrm>
            <a:off x="6141853" y="46732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1" name="TextBox 20"/>
          <p:cNvSpPr txBox="1"/>
          <p:nvPr/>
        </p:nvSpPr>
        <p:spPr>
          <a:xfrm>
            <a:off x="5799451" y="4830481"/>
            <a:ext cx="813043" cy="369332"/>
          </a:xfrm>
          <a:prstGeom prst="rect">
            <a:avLst/>
          </a:prstGeom>
          <a:noFill/>
        </p:spPr>
        <p:txBody>
          <a:bodyPr wrap="none" rtlCol="0">
            <a:spAutoFit/>
          </a:bodyPr>
          <a:lstStyle/>
          <a:p>
            <a:r>
              <a:rPr lang="en-GB" dirty="0" smtClean="0"/>
              <a:t>£150k</a:t>
            </a:r>
            <a:endParaRPr lang="en-GB" dirty="0"/>
          </a:p>
        </p:txBody>
      </p:sp>
      <p:cxnSp>
        <p:nvCxnSpPr>
          <p:cNvPr id="22" name="Straight Connector 21"/>
          <p:cNvCxnSpPr/>
          <p:nvPr/>
        </p:nvCxnSpPr>
        <p:spPr bwMode="auto">
          <a:xfrm>
            <a:off x="1245309" y="3891666"/>
            <a:ext cx="216024"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3" name="Straight Connector 22"/>
          <p:cNvCxnSpPr/>
          <p:nvPr/>
        </p:nvCxnSpPr>
        <p:spPr bwMode="auto">
          <a:xfrm>
            <a:off x="1245309" y="2996755"/>
            <a:ext cx="216024"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4" name="Straight Connector 23"/>
          <p:cNvCxnSpPr/>
          <p:nvPr/>
        </p:nvCxnSpPr>
        <p:spPr bwMode="auto">
          <a:xfrm>
            <a:off x="1271417" y="2721614"/>
            <a:ext cx="216024"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5" name="TextBox 24"/>
          <p:cNvSpPr txBox="1"/>
          <p:nvPr/>
        </p:nvSpPr>
        <p:spPr>
          <a:xfrm>
            <a:off x="662323" y="3684770"/>
            <a:ext cx="569387" cy="369332"/>
          </a:xfrm>
          <a:prstGeom prst="rect">
            <a:avLst/>
          </a:prstGeom>
          <a:noFill/>
        </p:spPr>
        <p:txBody>
          <a:bodyPr wrap="none" rtlCol="0">
            <a:spAutoFit/>
          </a:bodyPr>
          <a:lstStyle/>
          <a:p>
            <a:r>
              <a:rPr lang="en-GB" dirty="0" smtClean="0"/>
              <a:t>20p</a:t>
            </a:r>
            <a:endParaRPr lang="en-GB" dirty="0"/>
          </a:p>
        </p:txBody>
      </p:sp>
      <p:sp>
        <p:nvSpPr>
          <p:cNvPr id="26" name="TextBox 25"/>
          <p:cNvSpPr txBox="1"/>
          <p:nvPr/>
        </p:nvSpPr>
        <p:spPr>
          <a:xfrm>
            <a:off x="702030" y="2812089"/>
            <a:ext cx="569387" cy="369332"/>
          </a:xfrm>
          <a:prstGeom prst="rect">
            <a:avLst/>
          </a:prstGeom>
          <a:noFill/>
        </p:spPr>
        <p:txBody>
          <a:bodyPr wrap="none" rtlCol="0">
            <a:spAutoFit/>
          </a:bodyPr>
          <a:lstStyle/>
          <a:p>
            <a:r>
              <a:rPr lang="en-GB" dirty="0"/>
              <a:t>4</a:t>
            </a:r>
            <a:r>
              <a:rPr lang="en-GB" dirty="0" smtClean="0"/>
              <a:t>0p</a:t>
            </a:r>
            <a:endParaRPr lang="en-GB" dirty="0"/>
          </a:p>
        </p:txBody>
      </p:sp>
      <p:sp>
        <p:nvSpPr>
          <p:cNvPr id="27" name="TextBox 26"/>
          <p:cNvSpPr txBox="1"/>
          <p:nvPr/>
        </p:nvSpPr>
        <p:spPr>
          <a:xfrm>
            <a:off x="673938" y="2536948"/>
            <a:ext cx="569387" cy="369332"/>
          </a:xfrm>
          <a:prstGeom prst="rect">
            <a:avLst/>
          </a:prstGeom>
          <a:noFill/>
        </p:spPr>
        <p:txBody>
          <a:bodyPr wrap="none" rtlCol="0">
            <a:spAutoFit/>
          </a:bodyPr>
          <a:lstStyle/>
          <a:p>
            <a:r>
              <a:rPr lang="en-GB" dirty="0" smtClean="0"/>
              <a:t>4</a:t>
            </a:r>
            <a:r>
              <a:rPr lang="en-GB" dirty="0"/>
              <a:t>5</a:t>
            </a:r>
            <a:r>
              <a:rPr lang="en-GB" dirty="0" smtClean="0"/>
              <a:t>p</a:t>
            </a:r>
            <a:endParaRPr lang="en-GB" dirty="0"/>
          </a:p>
        </p:txBody>
      </p:sp>
      <p:sp>
        <p:nvSpPr>
          <p:cNvPr id="28" name="Rectangle 27"/>
          <p:cNvSpPr/>
          <p:nvPr/>
        </p:nvSpPr>
        <p:spPr bwMode="auto">
          <a:xfrm>
            <a:off x="2224799" y="3891666"/>
            <a:ext cx="1637537" cy="936104"/>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32" charset="-128"/>
            </a:endParaRPr>
          </a:p>
        </p:txBody>
      </p:sp>
      <p:sp>
        <p:nvSpPr>
          <p:cNvPr id="29" name="Rectangle 28"/>
          <p:cNvSpPr/>
          <p:nvPr/>
        </p:nvSpPr>
        <p:spPr bwMode="auto">
          <a:xfrm>
            <a:off x="3862335" y="2944609"/>
            <a:ext cx="2279518" cy="1885872"/>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32" charset="-128"/>
            </a:endParaRPr>
          </a:p>
        </p:txBody>
      </p:sp>
      <p:sp>
        <p:nvSpPr>
          <p:cNvPr id="30" name="Rectangle 29"/>
          <p:cNvSpPr/>
          <p:nvPr/>
        </p:nvSpPr>
        <p:spPr bwMode="auto">
          <a:xfrm>
            <a:off x="6141853" y="2721613"/>
            <a:ext cx="1152128" cy="2108868"/>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32" charset="-128"/>
            </a:endParaRPr>
          </a:p>
        </p:txBody>
      </p:sp>
      <p:sp>
        <p:nvSpPr>
          <p:cNvPr id="31" name="TextBox 30"/>
          <p:cNvSpPr txBox="1"/>
          <p:nvPr/>
        </p:nvSpPr>
        <p:spPr>
          <a:xfrm>
            <a:off x="6887459" y="4830481"/>
            <a:ext cx="941283" cy="369332"/>
          </a:xfrm>
          <a:prstGeom prst="rect">
            <a:avLst/>
          </a:prstGeom>
          <a:noFill/>
        </p:spPr>
        <p:txBody>
          <a:bodyPr wrap="none" rtlCol="0">
            <a:spAutoFit/>
          </a:bodyPr>
          <a:lstStyle/>
          <a:p>
            <a:r>
              <a:rPr lang="en-GB" dirty="0" smtClean="0"/>
              <a:t>£200k?</a:t>
            </a:r>
            <a:endParaRPr lang="en-GB" dirty="0"/>
          </a:p>
        </p:txBody>
      </p:sp>
      <p:cxnSp>
        <p:nvCxnSpPr>
          <p:cNvPr id="32" name="Straight Connector 31"/>
          <p:cNvCxnSpPr>
            <a:stCxn id="28" idx="1"/>
          </p:cNvCxnSpPr>
          <p:nvPr/>
        </p:nvCxnSpPr>
        <p:spPr bwMode="auto">
          <a:xfrm>
            <a:off x="2224799" y="4359718"/>
            <a:ext cx="5069182"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33" name="TextBox 32"/>
          <p:cNvSpPr txBox="1"/>
          <p:nvPr/>
        </p:nvSpPr>
        <p:spPr>
          <a:xfrm>
            <a:off x="717687" y="4169299"/>
            <a:ext cx="569387" cy="369332"/>
          </a:xfrm>
          <a:prstGeom prst="rect">
            <a:avLst/>
          </a:prstGeom>
          <a:noFill/>
        </p:spPr>
        <p:txBody>
          <a:bodyPr wrap="none" rtlCol="0">
            <a:spAutoFit/>
          </a:bodyPr>
          <a:lstStyle/>
          <a:p>
            <a:r>
              <a:rPr lang="en-GB" dirty="0"/>
              <a:t>1</a:t>
            </a:r>
            <a:r>
              <a:rPr lang="en-GB" dirty="0" smtClean="0"/>
              <a:t>0p</a:t>
            </a:r>
            <a:endParaRPr lang="en-GB" dirty="0"/>
          </a:p>
        </p:txBody>
      </p:sp>
      <p:cxnSp>
        <p:nvCxnSpPr>
          <p:cNvPr id="34" name="Straight Connector 33"/>
          <p:cNvCxnSpPr/>
          <p:nvPr/>
        </p:nvCxnSpPr>
        <p:spPr bwMode="auto">
          <a:xfrm>
            <a:off x="1243325" y="4359718"/>
            <a:ext cx="216024"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35" name="Rectangle 34"/>
          <p:cNvSpPr/>
          <p:nvPr/>
        </p:nvSpPr>
        <p:spPr bwMode="auto">
          <a:xfrm>
            <a:off x="2224799" y="4359718"/>
            <a:ext cx="5069182" cy="457594"/>
          </a:xfrm>
          <a:prstGeom prst="rect">
            <a:avLst/>
          </a:prstGeom>
          <a:pattFill prst="dkDnDiag">
            <a:fgClr>
              <a:srgbClr val="0070C0"/>
            </a:fgClr>
            <a:bgClr>
              <a:schemeClr val="bg1"/>
            </a:bgClr>
          </a:patt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32" charset="-128"/>
            </a:endParaRPr>
          </a:p>
        </p:txBody>
      </p:sp>
      <p:sp>
        <p:nvSpPr>
          <p:cNvPr id="5" name="Rectangle 4"/>
          <p:cNvSpPr/>
          <p:nvPr/>
        </p:nvSpPr>
        <p:spPr>
          <a:xfrm>
            <a:off x="2224799" y="4179027"/>
            <a:ext cx="2419209" cy="6480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p:cNvSpPr/>
          <p:nvPr/>
        </p:nvSpPr>
        <p:spPr>
          <a:xfrm>
            <a:off x="3318797" y="3429000"/>
            <a:ext cx="1492553" cy="139877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p:cNvSpPr/>
          <p:nvPr/>
        </p:nvSpPr>
        <p:spPr>
          <a:xfrm>
            <a:off x="4811351" y="2721614"/>
            <a:ext cx="1056794" cy="21088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p:cNvSpPr/>
          <p:nvPr/>
        </p:nvSpPr>
        <p:spPr>
          <a:xfrm>
            <a:off x="5868145" y="2420888"/>
            <a:ext cx="1425836" cy="24095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1274007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5" grpId="0" animBg="1"/>
      <p:bldP spid="5" grpId="0" animBg="1"/>
      <p:bldP spid="40" grpId="0" animBg="1"/>
      <p:bldP spid="41" grpId="0" animBg="1"/>
      <p:bldP spid="4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3"/>
            <a:ext cx="8640960" cy="720080"/>
          </a:xfrm>
        </p:spPr>
        <p:txBody>
          <a:bodyPr>
            <a:noAutofit/>
          </a:bodyPr>
          <a:lstStyle/>
          <a:p>
            <a:pPr algn="l"/>
            <a:r>
              <a:rPr lang="en-GB" sz="2800" dirty="0" smtClean="0">
                <a:solidFill>
                  <a:schemeClr val="tx2">
                    <a:lumMod val="75000"/>
                  </a:schemeClr>
                </a:solidFill>
                <a:ea typeface="Meiryo UI" panose="020B0604030504040204" pitchFamily="34" charset="-128"/>
                <a:cs typeface="Arial" panose="020B0604020202020204" pitchFamily="34" charset="0"/>
              </a:rPr>
              <a:t>Division of taxes between Holyrood and Westminster</a:t>
            </a:r>
            <a:endParaRPr lang="en-GB" sz="2800" dirty="0">
              <a:solidFill>
                <a:schemeClr val="tx2">
                  <a:lumMod val="75000"/>
                </a:schemeClr>
              </a:solidFill>
              <a:ea typeface="Meiryo UI" panose="020B0604030504040204" pitchFamily="34" charset="-128"/>
              <a:cs typeface="Arial" panose="020B0604020202020204" pitchFamily="34" charset="0"/>
            </a:endParaRPr>
          </a:p>
        </p:txBody>
      </p:sp>
      <p:cxnSp>
        <p:nvCxnSpPr>
          <p:cNvPr id="6" name="Straight Connector 5"/>
          <p:cNvCxnSpPr/>
          <p:nvPr/>
        </p:nvCxnSpPr>
        <p:spPr>
          <a:xfrm>
            <a:off x="287524" y="836712"/>
            <a:ext cx="8568952" cy="0"/>
          </a:xfrm>
          <a:prstGeom prst="line">
            <a:avLst/>
          </a:prstGeom>
          <a:ln w="12700">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0" y="6813954"/>
            <a:ext cx="9144000" cy="7258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85775" y="1376363"/>
            <a:ext cx="8172450" cy="41052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9326730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3"/>
            <a:ext cx="8640960" cy="720080"/>
          </a:xfrm>
        </p:spPr>
        <p:txBody>
          <a:bodyPr>
            <a:noAutofit/>
          </a:bodyPr>
          <a:lstStyle/>
          <a:p>
            <a:pPr algn="l"/>
            <a:r>
              <a:rPr lang="en-GB" sz="3600" dirty="0" smtClean="0">
                <a:solidFill>
                  <a:schemeClr val="tx2">
                    <a:lumMod val="75000"/>
                  </a:schemeClr>
                </a:solidFill>
                <a:ea typeface="Meiryo UI" panose="020B0604030504040204" pitchFamily="34" charset="-128"/>
                <a:cs typeface="Arial" panose="020B0604020202020204" pitchFamily="34" charset="0"/>
              </a:rPr>
              <a:t>The Smith Commission proposals: welfare</a:t>
            </a:r>
            <a:endParaRPr lang="en-GB" sz="3600" dirty="0">
              <a:solidFill>
                <a:schemeClr val="tx2">
                  <a:lumMod val="75000"/>
                </a:schemeClr>
              </a:solidFill>
              <a:ea typeface="Meiryo UI" panose="020B0604030504040204" pitchFamily="34" charset="-128"/>
              <a:cs typeface="Arial" panose="020B0604020202020204" pitchFamily="34" charset="0"/>
            </a:endParaRPr>
          </a:p>
        </p:txBody>
      </p:sp>
      <p:cxnSp>
        <p:nvCxnSpPr>
          <p:cNvPr id="6" name="Straight Connector 5"/>
          <p:cNvCxnSpPr/>
          <p:nvPr/>
        </p:nvCxnSpPr>
        <p:spPr>
          <a:xfrm>
            <a:off x="287524" y="836712"/>
            <a:ext cx="8568952" cy="0"/>
          </a:xfrm>
          <a:prstGeom prst="line">
            <a:avLst/>
          </a:prstGeom>
          <a:ln w="12700">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0" y="6813954"/>
            <a:ext cx="9144000" cy="7258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Content Placeholder 2"/>
          <p:cNvSpPr>
            <a:spLocks noGrp="1"/>
          </p:cNvSpPr>
          <p:nvPr>
            <p:ph idx="1"/>
          </p:nvPr>
        </p:nvSpPr>
        <p:spPr>
          <a:xfrm>
            <a:off x="361033" y="1124744"/>
            <a:ext cx="8229600" cy="4741987"/>
          </a:xfrm>
        </p:spPr>
        <p:txBody>
          <a:bodyPr>
            <a:normAutofit/>
          </a:bodyPr>
          <a:lstStyle/>
          <a:p>
            <a:r>
              <a:rPr lang="en-GB" sz="2800" dirty="0" smtClean="0">
                <a:solidFill>
                  <a:schemeClr val="tx1">
                    <a:lumMod val="50000"/>
                    <a:lumOff val="50000"/>
                  </a:schemeClr>
                </a:solidFill>
              </a:rPr>
              <a:t>Welfare benefits to be devolved to the Scottish Parliament:</a:t>
            </a:r>
          </a:p>
          <a:p>
            <a:pPr lvl="1"/>
            <a:r>
              <a:rPr lang="en-GB" sz="2400" dirty="0" smtClean="0">
                <a:solidFill>
                  <a:schemeClr val="tx1">
                    <a:lumMod val="50000"/>
                    <a:lumOff val="50000"/>
                  </a:schemeClr>
                </a:solidFill>
              </a:rPr>
              <a:t>Benefits for carers, disabled people and those who are ill: Attendance Allowance, Carer’s Allowance, Disability Living Allowance (DLA), Personal Independence Payment (PIP), Industrial Injuries Disablement Allowance and Severe Disablement Allowance.</a:t>
            </a:r>
          </a:p>
          <a:p>
            <a:pPr lvl="1"/>
            <a:r>
              <a:rPr lang="en-GB" sz="2400" dirty="0" smtClean="0">
                <a:solidFill>
                  <a:schemeClr val="tx1">
                    <a:lumMod val="50000"/>
                    <a:lumOff val="50000"/>
                  </a:schemeClr>
                </a:solidFill>
              </a:rPr>
              <a:t>Benefits which currently comprise the Regulated Social Fund: Cold Weather Payment, Funeral Payment, Sure Start Maternity Grant and Winter Fuel Payment.</a:t>
            </a:r>
          </a:p>
          <a:p>
            <a:pPr lvl="1"/>
            <a:r>
              <a:rPr lang="en-GB" sz="2400" dirty="0" smtClean="0">
                <a:solidFill>
                  <a:schemeClr val="tx1">
                    <a:lumMod val="50000"/>
                    <a:lumOff val="50000"/>
                  </a:schemeClr>
                </a:solidFill>
              </a:rPr>
              <a:t>Discretionary Housing Payments</a:t>
            </a:r>
          </a:p>
        </p:txBody>
      </p:sp>
    </p:spTree>
    <p:extLst>
      <p:ext uri="{BB962C8B-B14F-4D97-AF65-F5344CB8AC3E}">
        <p14:creationId xmlns:p14="http://schemas.microsoft.com/office/powerpoint/2010/main" xmlns="" val="2322389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23324</TotalTime>
  <Words>820</Words>
  <Application>Microsoft Office PowerPoint</Application>
  <PresentationFormat>On-screen Show (4:3)</PresentationFormat>
  <Paragraphs>156</Paragraphs>
  <Slides>18</Slides>
  <Notes>10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Tax Aspects of Further  Devolution Proposals  </vt:lpstr>
      <vt:lpstr>Slide 2</vt:lpstr>
      <vt:lpstr>Building the Tax Base</vt:lpstr>
      <vt:lpstr>Who is the “Scottish Taxpayer”?</vt:lpstr>
      <vt:lpstr>The Smith Commission proposals: tax</vt:lpstr>
      <vt:lpstr>Scotland Act 2012: tax powers</vt:lpstr>
      <vt:lpstr>Comparing SRIT and Smith Proposals</vt:lpstr>
      <vt:lpstr>Division of taxes between Holyrood and Westminster</vt:lpstr>
      <vt:lpstr>The Smith Commission proposals: welfare</vt:lpstr>
      <vt:lpstr>Division of welfare spending, Holyrood and Westminster</vt:lpstr>
      <vt:lpstr>Summary of new tax and spend powers</vt:lpstr>
      <vt:lpstr>1p increase in SRIT: Effects by Net Income Decile</vt:lpstr>
      <vt:lpstr>1p Increase in SRIT: Effects by Net Income Percentile</vt:lpstr>
      <vt:lpstr>Effects of SRIT increase by Household Type</vt:lpstr>
      <vt:lpstr>Scotland’s block grant: mechanics</vt:lpstr>
      <vt:lpstr>Scottish budget evolution under 8 scenarios</vt:lpstr>
      <vt:lpstr>Other issues/ principles from Smith</vt:lpstr>
      <vt:lpstr>Tax powers in other nations? </vt:lpstr>
    </vt:vector>
  </TitlesOfParts>
  <Company>University of Stirling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Eiser</dc:creator>
  <cp:lastModifiedBy>Burness Paull LLP</cp:lastModifiedBy>
  <cp:revision>295</cp:revision>
  <cp:lastPrinted>2013-09-18T15:31:27Z</cp:lastPrinted>
  <dcterms:created xsi:type="dcterms:W3CDTF">2013-09-11T10:51:21Z</dcterms:created>
  <dcterms:modified xsi:type="dcterms:W3CDTF">2015-03-17T17:19:48Z</dcterms:modified>
</cp:coreProperties>
</file>